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1" r:id="rId2"/>
    <p:sldId id="277" r:id="rId3"/>
    <p:sldId id="262" r:id="rId4"/>
    <p:sldId id="276" r:id="rId5"/>
    <p:sldId id="279" r:id="rId6"/>
    <p:sldId id="267" r:id="rId7"/>
    <p:sldId id="290" r:id="rId8"/>
    <p:sldId id="283" r:id="rId9"/>
    <p:sldId id="263" r:id="rId10"/>
    <p:sldId id="287" r:id="rId11"/>
    <p:sldId id="288" r:id="rId12"/>
    <p:sldId id="264" r:id="rId13"/>
    <p:sldId id="291" r:id="rId14"/>
    <p:sldId id="285" r:id="rId15"/>
    <p:sldId id="274"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74" autoAdjust="0"/>
  </p:normalViewPr>
  <p:slideViewPr>
    <p:cSldViewPr>
      <p:cViewPr>
        <p:scale>
          <a:sx n="58" d="100"/>
          <a:sy n="58" d="100"/>
        </p:scale>
        <p:origin x="-920" y="-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12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4AAA8C4-D809-4113-A242-F6A50C21FD59}" type="datetimeFigureOut">
              <a:rPr kumimoji="1" lang="ja-JP" altLang="en-US" smtClean="0"/>
              <a:pPr/>
              <a:t>2019/12/4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2EA3A68-C3EA-45B7-AFF0-421BFC4595E8}" type="slidenum">
              <a:rPr kumimoji="1" lang="ja-JP" altLang="en-US" smtClean="0"/>
              <a:pPr/>
              <a:t>‹#›</a:t>
            </a:fld>
            <a:endParaRPr kumimoji="1" lang="ja-JP" altLang="en-US"/>
          </a:p>
        </p:txBody>
      </p:sp>
    </p:spTree>
    <p:extLst>
      <p:ext uri="{BB962C8B-B14F-4D97-AF65-F5344CB8AC3E}">
        <p14:creationId xmlns:p14="http://schemas.microsoft.com/office/powerpoint/2010/main" val="38092844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dirty="0"/>
              <a:t>漢方養生食品</a:t>
            </a:r>
            <a:r>
              <a:rPr lang="ja-JP" altLang="en-US" dirty="0"/>
              <a:t>：</a:t>
            </a:r>
            <a:r>
              <a:rPr lang="ja-JP" altLang="ja-JP" dirty="0"/>
              <a:t>養生片仔廣</a:t>
            </a:r>
            <a:r>
              <a:rPr lang="en-US" altLang="ja-JP" dirty="0"/>
              <a:t>(</a:t>
            </a:r>
            <a:r>
              <a:rPr lang="ja-JP" altLang="en-US" dirty="0"/>
              <a:t>共通事業</a:t>
            </a:r>
            <a:r>
              <a:rPr lang="en-US" altLang="ja-JP" dirty="0"/>
              <a:t>)</a:t>
            </a:r>
            <a:r>
              <a:rPr lang="ja-JP" altLang="en-US" dirty="0"/>
              <a:t>を使用した。</a:t>
            </a:r>
            <a:endParaRPr lang="en-US" altLang="ja-JP" dirty="0"/>
          </a:p>
          <a:p>
            <a:r>
              <a:rPr lang="en-US" altLang="ja-JP" dirty="0"/>
              <a:t>MTT</a:t>
            </a:r>
            <a:r>
              <a:rPr lang="ja-JP" altLang="ja-JP" dirty="0"/>
              <a:t>アッセイを用いて田七及び杜仲を含む漢方養生食品の養生片仔廣</a:t>
            </a:r>
            <a:r>
              <a:rPr lang="en-US" altLang="ja-JP" dirty="0"/>
              <a:t>(YHK)</a:t>
            </a:r>
            <a:r>
              <a:rPr lang="ja-JP" altLang="ja-JP" dirty="0" err="1"/>
              <a:t>の抽</a:t>
            </a:r>
            <a:r>
              <a:rPr lang="ja-JP" altLang="ja-JP" dirty="0"/>
              <a:t>出物の細胞生存率に対する作用を評価した。</a:t>
            </a:r>
            <a:endParaRPr lang="en-US" altLang="ja-JP" dirty="0"/>
          </a:p>
          <a:p>
            <a:r>
              <a:rPr lang="ja-JP" altLang="ja-JP" dirty="0"/>
              <a:t>神経突起伸長作用は、神経成長因子</a:t>
            </a:r>
            <a:r>
              <a:rPr lang="en-US" altLang="ja-JP" dirty="0"/>
              <a:t>(NGF)</a:t>
            </a:r>
            <a:r>
              <a:rPr lang="ja-JP" altLang="ja-JP" dirty="0"/>
              <a:t>を陽性対照とし</a:t>
            </a:r>
            <a:r>
              <a:rPr lang="en-US" altLang="ja-JP" dirty="0"/>
              <a:t>PC12</a:t>
            </a:r>
            <a:r>
              <a:rPr lang="ja-JP" altLang="ja-JP" dirty="0"/>
              <a:t>細胞を使い</a:t>
            </a:r>
            <a:r>
              <a:rPr lang="en-US" altLang="ja-JP" dirty="0"/>
              <a:t>48</a:t>
            </a:r>
            <a:r>
              <a:rPr lang="ja-JP" altLang="ja-JP" dirty="0"/>
              <a:t>時間後の神経突起の数及び長さを評価した。また、</a:t>
            </a:r>
            <a:r>
              <a:rPr lang="en-US" altLang="ja-JP" dirty="0"/>
              <a:t>NF68</a:t>
            </a:r>
            <a:r>
              <a:rPr lang="ja-JP" altLang="ja-JP" dirty="0"/>
              <a:t>及び</a:t>
            </a:r>
            <a:r>
              <a:rPr lang="en-US" altLang="ja-JP" dirty="0"/>
              <a:t>NF160</a:t>
            </a:r>
            <a:r>
              <a:rPr lang="ja-JP" altLang="ja-JP" dirty="0"/>
              <a:t>を指標に使い</a:t>
            </a:r>
            <a:r>
              <a:rPr lang="en-US" altLang="ja-JP" dirty="0"/>
              <a:t>YHK</a:t>
            </a:r>
            <a:r>
              <a:rPr lang="ja-JP" altLang="ja-JP" dirty="0" err="1"/>
              <a:t>の抽</a:t>
            </a:r>
            <a:r>
              <a:rPr lang="ja-JP" altLang="ja-JP" dirty="0"/>
              <a:t>出物単独並びに</a:t>
            </a:r>
            <a:r>
              <a:rPr lang="en-US" altLang="ja-JP" dirty="0"/>
              <a:t>NGF</a:t>
            </a:r>
            <a:r>
              <a:rPr lang="ja-JP" altLang="ja-JP" dirty="0"/>
              <a:t>の共存下でシナプス蛋白の発現に対する作用を評価した。</a:t>
            </a:r>
          </a:p>
          <a:p>
            <a:endParaRPr kumimoji="1" lang="ja-JP" altLang="en-US" dirty="0"/>
          </a:p>
        </p:txBody>
      </p:sp>
      <p:sp>
        <p:nvSpPr>
          <p:cNvPr id="4" name="スライド番号プレースホルダ 3"/>
          <p:cNvSpPr>
            <a:spLocks noGrp="1"/>
          </p:cNvSpPr>
          <p:nvPr>
            <p:ph type="sldNum" sz="quarter" idx="10"/>
          </p:nvPr>
        </p:nvSpPr>
        <p:spPr/>
        <p:txBody>
          <a:bodyPr/>
          <a:lstStyle/>
          <a:p>
            <a:fld id="{32EA3A68-C3EA-45B7-AFF0-421BFC4595E8}" type="slidenum">
              <a:rPr kumimoji="1" lang="ja-JP" altLang="en-US" smtClean="0"/>
              <a:pPr/>
              <a:t>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dirty="0"/>
              <a:t>漢方養生食品</a:t>
            </a:r>
            <a:r>
              <a:rPr lang="ja-JP" altLang="en-US" dirty="0"/>
              <a:t>：</a:t>
            </a:r>
            <a:r>
              <a:rPr lang="ja-JP" altLang="ja-JP" dirty="0"/>
              <a:t>養生片仔廣</a:t>
            </a:r>
            <a:r>
              <a:rPr lang="en-US" altLang="ja-JP" dirty="0"/>
              <a:t>(</a:t>
            </a:r>
            <a:r>
              <a:rPr lang="ja-JP" altLang="en-US" dirty="0"/>
              <a:t>共通事業</a:t>
            </a:r>
            <a:r>
              <a:rPr lang="en-US" altLang="ja-JP" dirty="0"/>
              <a:t>)</a:t>
            </a:r>
            <a:r>
              <a:rPr lang="ja-JP" altLang="en-US" dirty="0"/>
              <a:t>を使用した。</a:t>
            </a:r>
            <a:endParaRPr lang="en-US" altLang="ja-JP" dirty="0"/>
          </a:p>
          <a:p>
            <a:r>
              <a:rPr lang="en-US" altLang="ja-JP" dirty="0"/>
              <a:t>MTT</a:t>
            </a:r>
            <a:r>
              <a:rPr lang="ja-JP" altLang="ja-JP" dirty="0"/>
              <a:t>アッセイを用いて田七及び杜仲を含む漢方養生食品の養生片仔廣</a:t>
            </a:r>
            <a:r>
              <a:rPr lang="en-US" altLang="ja-JP" dirty="0"/>
              <a:t>(YHK)</a:t>
            </a:r>
            <a:r>
              <a:rPr lang="ja-JP" altLang="ja-JP" dirty="0" err="1"/>
              <a:t>の抽</a:t>
            </a:r>
            <a:r>
              <a:rPr lang="ja-JP" altLang="ja-JP" dirty="0"/>
              <a:t>出物の細胞生存率に対する作用を評価した。</a:t>
            </a:r>
            <a:endParaRPr lang="en-US" altLang="ja-JP" dirty="0"/>
          </a:p>
          <a:p>
            <a:r>
              <a:rPr lang="ja-JP" altLang="ja-JP" dirty="0"/>
              <a:t>神経突起伸長作用は、神経成長因子</a:t>
            </a:r>
            <a:r>
              <a:rPr lang="en-US" altLang="ja-JP" dirty="0"/>
              <a:t>(NGF)</a:t>
            </a:r>
            <a:r>
              <a:rPr lang="ja-JP" altLang="ja-JP" dirty="0"/>
              <a:t>を陽性対照とし</a:t>
            </a:r>
            <a:r>
              <a:rPr lang="en-US" altLang="ja-JP" dirty="0"/>
              <a:t>PC12</a:t>
            </a:r>
            <a:r>
              <a:rPr lang="ja-JP" altLang="ja-JP" dirty="0"/>
              <a:t>細胞を使い</a:t>
            </a:r>
            <a:r>
              <a:rPr lang="en-US" altLang="ja-JP" dirty="0"/>
              <a:t>48</a:t>
            </a:r>
            <a:r>
              <a:rPr lang="ja-JP" altLang="ja-JP" dirty="0"/>
              <a:t>時間後の神経突起の数及び長さを評価した。また、</a:t>
            </a:r>
            <a:r>
              <a:rPr lang="en-US" altLang="ja-JP" dirty="0"/>
              <a:t>NF68</a:t>
            </a:r>
            <a:r>
              <a:rPr lang="ja-JP" altLang="ja-JP" dirty="0"/>
              <a:t>及び</a:t>
            </a:r>
            <a:r>
              <a:rPr lang="en-US" altLang="ja-JP" dirty="0"/>
              <a:t>NF160</a:t>
            </a:r>
            <a:r>
              <a:rPr lang="ja-JP" altLang="ja-JP" dirty="0"/>
              <a:t>を指標に使い</a:t>
            </a:r>
            <a:r>
              <a:rPr lang="en-US" altLang="ja-JP" dirty="0"/>
              <a:t>YHK</a:t>
            </a:r>
            <a:r>
              <a:rPr lang="ja-JP" altLang="ja-JP" dirty="0" err="1"/>
              <a:t>の抽</a:t>
            </a:r>
            <a:r>
              <a:rPr lang="ja-JP" altLang="ja-JP" dirty="0"/>
              <a:t>出物単独並びに</a:t>
            </a:r>
            <a:r>
              <a:rPr lang="en-US" altLang="ja-JP" dirty="0"/>
              <a:t>NGF</a:t>
            </a:r>
            <a:r>
              <a:rPr lang="ja-JP" altLang="ja-JP" dirty="0"/>
              <a:t>の共存下でシナプス蛋白の発現に対する作用を評価した。</a:t>
            </a:r>
          </a:p>
          <a:p>
            <a:endParaRPr kumimoji="1" lang="ja-JP" altLang="en-US" dirty="0"/>
          </a:p>
        </p:txBody>
      </p:sp>
      <p:sp>
        <p:nvSpPr>
          <p:cNvPr id="4" name="スライド番号プレースホルダ 3"/>
          <p:cNvSpPr>
            <a:spLocks noGrp="1"/>
          </p:cNvSpPr>
          <p:nvPr>
            <p:ph type="sldNum" sz="quarter" idx="10"/>
          </p:nvPr>
        </p:nvSpPr>
        <p:spPr/>
        <p:txBody>
          <a:bodyPr/>
          <a:lstStyle/>
          <a:p>
            <a:fld id="{32EA3A68-C3EA-45B7-AFF0-421BFC4595E8}"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B152EDA-964F-498A-97E3-C79DC3DF7747}" type="datetime1">
              <a:rPr kumimoji="1" lang="ja-JP" altLang="en-US" smtClean="0"/>
              <a:pPr/>
              <a:t>2019/12/4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8460432" y="6520259"/>
            <a:ext cx="549424" cy="365125"/>
          </a:xfrm>
        </p:spPr>
        <p:txBody>
          <a:bodyPr/>
          <a:lstStyle>
            <a:lvl1pPr>
              <a:defRPr b="1">
                <a:latin typeface="+mn-lt"/>
              </a:defRPr>
            </a:lvl1pPr>
          </a:lstStyle>
          <a:p>
            <a:fld id="{010AAE7B-D417-46C0-92CF-9A37DDBAEA5D}"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FD4487-4574-4F4D-8C8A-65512EAEE51F}" type="datetime1">
              <a:rPr kumimoji="1" lang="ja-JP" altLang="en-US" smtClean="0"/>
              <a:pPr/>
              <a:t>2019/12/4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89F0C6C-89F8-4B7B-AF3F-D31ACC45C2DC}" type="datetime1">
              <a:rPr kumimoji="1" lang="ja-JP" altLang="en-US" smtClean="0"/>
              <a:pPr/>
              <a:t>2019/12/4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B950F04-2914-4EB9-9FEF-67CB3A55B90C}" type="datetime1">
              <a:rPr kumimoji="1" lang="ja-JP" altLang="en-US" smtClean="0"/>
              <a:pPr/>
              <a:t>2019/12/4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8325AD7-3041-4899-B005-BAC5F8A6E8D2}" type="datetime1">
              <a:rPr kumimoji="1" lang="ja-JP" altLang="en-US" smtClean="0"/>
              <a:pPr/>
              <a:t>2019/12/4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18C1C23-57FB-44C8-8C67-028D25ECC099}" type="datetime1">
              <a:rPr kumimoji="1" lang="ja-JP" altLang="en-US" smtClean="0"/>
              <a:pPr/>
              <a:t>2019/12/4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D76336-ECAE-4DE3-B11E-6D1F1D8E31D1}" type="datetime1">
              <a:rPr kumimoji="1" lang="ja-JP" altLang="en-US" smtClean="0"/>
              <a:pPr/>
              <a:t>2019/12/4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1C089E3-8C99-4D03-BA07-9FD3EE037EB8}" type="datetime1">
              <a:rPr kumimoji="1" lang="ja-JP" altLang="en-US" smtClean="0"/>
              <a:pPr/>
              <a:t>2019/12/4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F69EE99-9F23-47BB-9C27-A7CEFFE28E07}" type="datetime1">
              <a:rPr kumimoji="1" lang="ja-JP" altLang="en-US" smtClean="0"/>
              <a:pPr/>
              <a:t>2019/12/4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FEF4D4A-E983-4F47-9A5E-21D00F1A9BC3}" type="datetime1">
              <a:rPr kumimoji="1" lang="ja-JP" altLang="en-US" smtClean="0"/>
              <a:pPr/>
              <a:t>2019/12/4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F68FA8B-04DA-49C6-AE61-CD1FAB82B841}" type="datetime1">
              <a:rPr kumimoji="1" lang="ja-JP" altLang="en-US" smtClean="0"/>
              <a:pPr/>
              <a:t>2019/12/4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0AAE7B-D417-46C0-92CF-9A37DDBAEA5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0342C-81D4-45F1-A4C4-04657926727C}" type="datetime1">
              <a:rPr kumimoji="1" lang="ja-JP" altLang="en-US" smtClean="0"/>
              <a:pPr/>
              <a:t>2019/12/4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AAE7B-D417-46C0-92CF-9A37DDBAEA5D}" type="slidenum">
              <a:rPr kumimoji="1" lang="ja-JP" altLang="en-US" smtClean="0"/>
              <a:pPr/>
              <a:t>‹#›</a:t>
            </a:fld>
            <a:endParaRPr kumimoji="1" lang="ja-JP" altLang="en-US"/>
          </a:p>
        </p:txBody>
      </p:sp>
      <p:pic>
        <p:nvPicPr>
          <p:cNvPr id="7" name="Picture 3"/>
          <p:cNvPicPr>
            <a:picLocks noChangeAspect="1" noChangeArrowheads="1"/>
          </p:cNvPicPr>
          <p:nvPr userDrawn="1"/>
        </p:nvPicPr>
        <p:blipFill>
          <a:blip r:embed="rId13" cstate="print"/>
          <a:srcRect/>
          <a:stretch>
            <a:fillRect/>
          </a:stretch>
        </p:blipFill>
        <p:spPr bwMode="auto">
          <a:xfrm>
            <a:off x="107504" y="5425500"/>
            <a:ext cx="1080120" cy="1432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7220" y="1376381"/>
            <a:ext cx="8229600" cy="1143000"/>
          </a:xfrm>
        </p:spPr>
        <p:txBody>
          <a:bodyPr>
            <a:normAutofit fontScale="90000"/>
          </a:bodyPr>
          <a:lstStyle/>
          <a:p>
            <a:r>
              <a:rPr lang="ja-JP" altLang="en-US" dirty="0"/>
              <a:t>田七、杜仲を含む漢方養生食品の</a:t>
            </a:r>
            <a:r>
              <a:rPr lang="en-US" altLang="ja-JP" dirty="0"/>
              <a:t/>
            </a:r>
            <a:br>
              <a:rPr lang="en-US" altLang="ja-JP" dirty="0"/>
            </a:br>
            <a:r>
              <a:rPr lang="ja-JP" altLang="en-US" dirty="0"/>
              <a:t>認知症に対する効果の検証</a:t>
            </a:r>
            <a:r>
              <a:rPr lang="en-US" altLang="ja-JP" dirty="0"/>
              <a:t>-</a:t>
            </a:r>
            <a:r>
              <a:rPr lang="ja-JP" altLang="en-US" dirty="0"/>
              <a:t>２</a:t>
            </a:r>
            <a:r>
              <a:rPr lang="en-US" altLang="ja-JP" dirty="0"/>
              <a:t>-</a:t>
            </a:r>
            <a:endParaRPr kumimoji="1" lang="ja-JP" altLang="en-US" dirty="0"/>
          </a:p>
        </p:txBody>
      </p:sp>
      <p:sp>
        <p:nvSpPr>
          <p:cNvPr id="9" name="スライド番号プレースホルダ 8"/>
          <p:cNvSpPr>
            <a:spLocks noGrp="1"/>
          </p:cNvSpPr>
          <p:nvPr>
            <p:ph type="sldNum" sz="quarter" idx="12"/>
          </p:nvPr>
        </p:nvSpPr>
        <p:spPr>
          <a:xfrm>
            <a:off x="7010400" y="6492875"/>
            <a:ext cx="2133600" cy="365125"/>
          </a:xfrm>
        </p:spPr>
        <p:txBody>
          <a:bodyPr/>
          <a:lstStyle/>
          <a:p>
            <a:fld id="{010AAE7B-D417-46C0-92CF-9A37DDBAEA5D}" type="slidenum">
              <a:rPr kumimoji="1" lang="ja-JP" altLang="en-US" smtClean="0"/>
              <a:pPr/>
              <a:t>1</a:t>
            </a:fld>
            <a:endParaRPr kumimoji="1" lang="ja-JP" altLang="en-US" dirty="0"/>
          </a:p>
        </p:txBody>
      </p:sp>
      <p:sp>
        <p:nvSpPr>
          <p:cNvPr id="6" name="正方形/長方形 5"/>
          <p:cNvSpPr/>
          <p:nvPr/>
        </p:nvSpPr>
        <p:spPr>
          <a:xfrm>
            <a:off x="1259632" y="3989963"/>
            <a:ext cx="6984776" cy="1754326"/>
          </a:xfrm>
          <a:prstGeom prst="rect">
            <a:avLst/>
          </a:prstGeom>
        </p:spPr>
        <p:txBody>
          <a:bodyPr wrap="square">
            <a:spAutoFit/>
          </a:bodyPr>
          <a:lstStyle/>
          <a:p>
            <a:pPr algn="ctr"/>
            <a:r>
              <a:rPr lang="ja-JP" altLang="ja-JP" dirty="0"/>
              <a:t>○謝　心範</a:t>
            </a:r>
            <a:r>
              <a:rPr lang="en-US" altLang="ja-JP" dirty="0"/>
              <a:t> </a:t>
            </a:r>
            <a:r>
              <a:rPr lang="en-US" altLang="ja-JP" baseline="30000" dirty="0"/>
              <a:t>1)</a:t>
            </a:r>
            <a:r>
              <a:rPr lang="en-US" altLang="ja-JP" dirty="0"/>
              <a:t>, </a:t>
            </a:r>
            <a:r>
              <a:rPr lang="ja-JP" altLang="en-US" dirty="0"/>
              <a:t>山</a:t>
            </a:r>
            <a:r>
              <a:rPr lang="ja-JP" altLang="ja-JP" dirty="0"/>
              <a:t>本　理</a:t>
            </a:r>
            <a:r>
              <a:rPr lang="en-US" altLang="ja-JP" dirty="0"/>
              <a:t> </a:t>
            </a:r>
            <a:r>
              <a:rPr lang="en-US" altLang="ja-JP" baseline="30000" dirty="0"/>
              <a:t>2)</a:t>
            </a:r>
            <a:r>
              <a:rPr lang="en-US" altLang="zh-TW" dirty="0"/>
              <a:t>, </a:t>
            </a:r>
            <a:r>
              <a:rPr lang="ja-JP" altLang="ja-JP" dirty="0"/>
              <a:t>原田 雅義</a:t>
            </a:r>
            <a:r>
              <a:rPr lang="en-US" altLang="ja-JP" dirty="0"/>
              <a:t> </a:t>
            </a:r>
            <a:r>
              <a:rPr lang="en-US" altLang="ja-JP" baseline="30000" dirty="0"/>
              <a:t>3)</a:t>
            </a:r>
            <a:r>
              <a:rPr lang="en-US" altLang="zh-TW" dirty="0"/>
              <a:t>, </a:t>
            </a:r>
            <a:r>
              <a:rPr lang="ja-JP" altLang="ja-JP" dirty="0"/>
              <a:t>詹 華強</a:t>
            </a:r>
            <a:r>
              <a:rPr lang="en-US" altLang="ja-JP" dirty="0"/>
              <a:t> </a:t>
            </a:r>
            <a:r>
              <a:rPr lang="en-US" altLang="ja-JP" baseline="30000" dirty="0"/>
              <a:t>4)</a:t>
            </a:r>
            <a:r>
              <a:rPr lang="en-US" altLang="zh-TW" dirty="0"/>
              <a:t> , </a:t>
            </a:r>
            <a:r>
              <a:rPr lang="ja-JP" altLang="ja-JP" dirty="0"/>
              <a:t>許 勵</a:t>
            </a:r>
            <a:r>
              <a:rPr lang="en-US" altLang="ja-JP" dirty="0"/>
              <a:t> </a:t>
            </a:r>
            <a:r>
              <a:rPr lang="en-US" altLang="ja-JP" baseline="30000" dirty="0"/>
              <a:t>5)</a:t>
            </a:r>
            <a:r>
              <a:rPr lang="en-US" altLang="zh-TW" dirty="0"/>
              <a:t>, </a:t>
            </a:r>
            <a:r>
              <a:rPr lang="ja-JP" altLang="ja-JP" dirty="0"/>
              <a:t>劉 韻樂</a:t>
            </a:r>
            <a:r>
              <a:rPr lang="en-US" altLang="ja-JP" dirty="0"/>
              <a:t> </a:t>
            </a:r>
            <a:r>
              <a:rPr lang="en-US" altLang="ja-JP" baseline="30000" dirty="0"/>
              <a:t>4)</a:t>
            </a:r>
            <a:r>
              <a:rPr lang="en-US" altLang="zh-TW" dirty="0"/>
              <a:t> ,      </a:t>
            </a:r>
            <a:r>
              <a:rPr lang="ja-JP" altLang="ja-JP" dirty="0"/>
              <a:t>段 然</a:t>
            </a:r>
            <a:r>
              <a:rPr lang="en-US" altLang="ja-JP" dirty="0"/>
              <a:t> </a:t>
            </a:r>
            <a:r>
              <a:rPr lang="en-US" altLang="ja-JP" baseline="30000" dirty="0"/>
              <a:t>4)</a:t>
            </a:r>
          </a:p>
          <a:p>
            <a:pPr algn="ctr"/>
            <a:endParaRPr lang="en-US" altLang="ja-JP" dirty="0"/>
          </a:p>
          <a:p>
            <a:pPr algn="ctr"/>
            <a:r>
              <a:rPr lang="en-US" altLang="ja-JP" dirty="0"/>
              <a:t>1) </a:t>
            </a:r>
            <a:r>
              <a:rPr lang="ja-JP" altLang="en-US" dirty="0"/>
              <a:t>武蔵野学院大学大学院，</a:t>
            </a:r>
            <a:r>
              <a:rPr lang="en-US" altLang="ja-JP" dirty="0"/>
              <a:t>2) </a:t>
            </a:r>
            <a:r>
              <a:rPr lang="ja-JP" altLang="en-US" dirty="0"/>
              <a:t>漢方養生研究所</a:t>
            </a:r>
            <a:r>
              <a:rPr lang="en-US" altLang="ja-JP" dirty="0"/>
              <a:t>, 3) </a:t>
            </a:r>
            <a:r>
              <a:rPr lang="ja-JP" altLang="en-US" dirty="0"/>
              <a:t>東明会原田病院</a:t>
            </a:r>
            <a:r>
              <a:rPr lang="en-US" altLang="ja-JP" dirty="0"/>
              <a:t>, 4) The Hong Kong University of Science and Technology, 5) Harvard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1F6CC107-64B5-574B-B73D-AA3031ADAB4C}"/>
              </a:ext>
            </a:extLst>
          </p:cNvPr>
          <p:cNvSpPr>
            <a:spLocks noGrp="1"/>
          </p:cNvSpPr>
          <p:nvPr>
            <p:ph type="title"/>
          </p:nvPr>
        </p:nvSpPr>
        <p:spPr/>
        <p:txBody>
          <a:bodyPr>
            <a:normAutofit/>
          </a:bodyPr>
          <a:lstStyle/>
          <a:p>
            <a:r>
              <a:rPr kumimoji="1" lang="en-US" altLang="ja-JP" dirty="0"/>
              <a:t>YHK</a:t>
            </a:r>
            <a:r>
              <a:rPr kumimoji="1" lang="ja-JP" altLang="en-US" dirty="0"/>
              <a:t>使用者に対する認知症の効果</a:t>
            </a:r>
          </a:p>
        </p:txBody>
      </p:sp>
      <p:sp>
        <p:nvSpPr>
          <p:cNvPr id="4" name="スライド番号プレースホルダー 3">
            <a:extLst>
              <a:ext uri="{FF2B5EF4-FFF2-40B4-BE49-F238E27FC236}">
                <a16:creationId xmlns="" xmlns:a16="http://schemas.microsoft.com/office/drawing/2014/main" id="{2733283D-41AF-FE4D-BA29-A8F150A8238C}"/>
              </a:ext>
            </a:extLst>
          </p:cNvPr>
          <p:cNvSpPr>
            <a:spLocks noGrp="1"/>
          </p:cNvSpPr>
          <p:nvPr>
            <p:ph type="sldNum" sz="quarter" idx="12"/>
          </p:nvPr>
        </p:nvSpPr>
        <p:spPr/>
        <p:txBody>
          <a:bodyPr/>
          <a:lstStyle/>
          <a:p>
            <a:fld id="{010AAE7B-D417-46C0-92CF-9A37DDBAEA5D}" type="slidenum">
              <a:rPr kumimoji="1" lang="ja-JP" altLang="en-US" smtClean="0"/>
              <a:pPr/>
              <a:t>10</a:t>
            </a:fld>
            <a:endParaRPr kumimoji="1" lang="ja-JP" altLang="en-US"/>
          </a:p>
        </p:txBody>
      </p:sp>
      <p:pic>
        <p:nvPicPr>
          <p:cNvPr id="7" name="コンテンツ プレースホルダー 6">
            <a:extLst>
              <a:ext uri="{FF2B5EF4-FFF2-40B4-BE49-F238E27FC236}">
                <a16:creationId xmlns="" xmlns:a16="http://schemas.microsoft.com/office/drawing/2014/main" id="{822AD58A-DBB9-6840-B31C-0B7D4839122B}"/>
              </a:ext>
            </a:extLst>
          </p:cNvPr>
          <p:cNvPicPr>
            <a:picLocks noGrp="1" noChangeAspect="1"/>
          </p:cNvPicPr>
          <p:nvPr>
            <p:ph idx="1"/>
          </p:nvPr>
        </p:nvPicPr>
        <p:blipFill>
          <a:blip r:embed="rId2"/>
          <a:stretch>
            <a:fillRect/>
          </a:stretch>
        </p:blipFill>
        <p:spPr>
          <a:xfrm>
            <a:off x="77582" y="1984160"/>
            <a:ext cx="3964859" cy="2710023"/>
          </a:xfrm>
          <a:prstGeom prst="rect">
            <a:avLst/>
          </a:prstGeom>
        </p:spPr>
      </p:pic>
      <p:pic>
        <p:nvPicPr>
          <p:cNvPr id="10" name="図 9">
            <a:extLst>
              <a:ext uri="{FF2B5EF4-FFF2-40B4-BE49-F238E27FC236}">
                <a16:creationId xmlns="" xmlns:a16="http://schemas.microsoft.com/office/drawing/2014/main" id="{F351ACEA-149D-1545-A64F-21D76D5837BF}"/>
              </a:ext>
            </a:extLst>
          </p:cNvPr>
          <p:cNvPicPr>
            <a:picLocks noChangeAspect="1"/>
          </p:cNvPicPr>
          <p:nvPr/>
        </p:nvPicPr>
        <p:blipFill>
          <a:blip r:embed="rId3"/>
          <a:stretch>
            <a:fillRect/>
          </a:stretch>
        </p:blipFill>
        <p:spPr>
          <a:xfrm>
            <a:off x="4130583" y="1984160"/>
            <a:ext cx="4935835" cy="3805667"/>
          </a:xfrm>
          <a:prstGeom prst="rect">
            <a:avLst/>
          </a:prstGeom>
        </p:spPr>
      </p:pic>
      <p:sp>
        <p:nvSpPr>
          <p:cNvPr id="11" name="テキスト ボックス 10">
            <a:extLst>
              <a:ext uri="{FF2B5EF4-FFF2-40B4-BE49-F238E27FC236}">
                <a16:creationId xmlns="" xmlns:a16="http://schemas.microsoft.com/office/drawing/2014/main" id="{CF5CB2C5-7CEC-F34F-9216-BBA952C7C07F}"/>
              </a:ext>
            </a:extLst>
          </p:cNvPr>
          <p:cNvSpPr txBox="1"/>
          <p:nvPr/>
        </p:nvSpPr>
        <p:spPr>
          <a:xfrm>
            <a:off x="1514817" y="1384216"/>
            <a:ext cx="1420757" cy="369332"/>
          </a:xfrm>
          <a:prstGeom prst="rect">
            <a:avLst/>
          </a:prstGeom>
          <a:noFill/>
        </p:spPr>
        <p:txBody>
          <a:bodyPr wrap="square" rtlCol="0">
            <a:spAutoFit/>
          </a:bodyPr>
          <a:lstStyle/>
          <a:p>
            <a:pPr algn="l"/>
            <a:r>
              <a:rPr lang="ja-JP" altLang="en-US" dirty="0"/>
              <a:t>服用年数別</a:t>
            </a:r>
          </a:p>
        </p:txBody>
      </p:sp>
      <p:sp>
        <p:nvSpPr>
          <p:cNvPr id="13" name="テキスト ボックス 12">
            <a:extLst>
              <a:ext uri="{FF2B5EF4-FFF2-40B4-BE49-F238E27FC236}">
                <a16:creationId xmlns="" xmlns:a16="http://schemas.microsoft.com/office/drawing/2014/main" id="{DA83419E-2FFD-474C-82E9-E88F24B01004}"/>
              </a:ext>
            </a:extLst>
          </p:cNvPr>
          <p:cNvSpPr txBox="1"/>
          <p:nvPr/>
        </p:nvSpPr>
        <p:spPr>
          <a:xfrm>
            <a:off x="5997709" y="1365297"/>
            <a:ext cx="1631474" cy="369332"/>
          </a:xfrm>
          <a:prstGeom prst="rect">
            <a:avLst/>
          </a:prstGeom>
          <a:noFill/>
        </p:spPr>
        <p:txBody>
          <a:bodyPr wrap="square" rtlCol="0">
            <a:spAutoFit/>
          </a:bodyPr>
          <a:lstStyle/>
          <a:p>
            <a:pPr algn="l"/>
            <a:r>
              <a:rPr lang="ja-JP" altLang="en-US" dirty="0"/>
              <a:t>服用者年齢別</a:t>
            </a:r>
          </a:p>
        </p:txBody>
      </p:sp>
      <p:cxnSp>
        <p:nvCxnSpPr>
          <p:cNvPr id="15" name="直線コネクタ 14">
            <a:extLst>
              <a:ext uri="{FF2B5EF4-FFF2-40B4-BE49-F238E27FC236}">
                <a16:creationId xmlns="" xmlns:a16="http://schemas.microsoft.com/office/drawing/2014/main" id="{F058A447-3472-CA4D-AC4A-9A5186722F36}"/>
              </a:ext>
            </a:extLst>
          </p:cNvPr>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 xmlns:a16="http://schemas.microsoft.com/office/drawing/2014/main" id="{BE2F4A17-8766-964A-B283-0DBAFB1025F6}"/>
              </a:ext>
            </a:extLst>
          </p:cNvPr>
          <p:cNvSpPr txBox="1"/>
          <p:nvPr/>
        </p:nvSpPr>
        <p:spPr>
          <a:xfrm>
            <a:off x="1514817" y="6039358"/>
            <a:ext cx="5569172" cy="369332"/>
          </a:xfrm>
          <a:prstGeom prst="rect">
            <a:avLst/>
          </a:prstGeom>
          <a:noFill/>
        </p:spPr>
        <p:txBody>
          <a:bodyPr wrap="square" rtlCol="0">
            <a:spAutoFit/>
          </a:bodyPr>
          <a:lstStyle/>
          <a:p>
            <a:pPr algn="l"/>
            <a:r>
              <a:rPr lang="en-US" altLang="ja-JP" dirty="0"/>
              <a:t>(2017</a:t>
            </a:r>
            <a:r>
              <a:rPr lang="ja-JP" altLang="en-US" dirty="0"/>
              <a:t>年 </a:t>
            </a:r>
            <a:r>
              <a:rPr lang="en-US" altLang="ja-JP" dirty="0"/>
              <a:t>1</a:t>
            </a:r>
            <a:r>
              <a:rPr lang="ja-JP" altLang="en-US" dirty="0"/>
              <a:t>月ー</a:t>
            </a:r>
            <a:r>
              <a:rPr lang="en-US" altLang="ja-JP" dirty="0"/>
              <a:t>3</a:t>
            </a:r>
            <a:r>
              <a:rPr lang="ja-JP" altLang="en-US" dirty="0"/>
              <a:t>月の郵送によるアンケート調査による</a:t>
            </a:r>
            <a:r>
              <a:rPr lang="en-US" altLang="ja-JP" dirty="0"/>
              <a:t>)</a:t>
            </a:r>
            <a:endParaRPr lang="ja-JP" altLang="en-US" dirty="0"/>
          </a:p>
        </p:txBody>
      </p:sp>
      <p:sp>
        <p:nvSpPr>
          <p:cNvPr id="5" name="テキスト ボックス 4">
            <a:extLst>
              <a:ext uri="{FF2B5EF4-FFF2-40B4-BE49-F238E27FC236}">
                <a16:creationId xmlns="" xmlns:a16="http://schemas.microsoft.com/office/drawing/2014/main" id="{B4E85655-F543-4AFD-9045-0F2457FF326B}"/>
              </a:ext>
            </a:extLst>
          </p:cNvPr>
          <p:cNvSpPr txBox="1"/>
          <p:nvPr/>
        </p:nvSpPr>
        <p:spPr>
          <a:xfrm>
            <a:off x="2627784" y="2041103"/>
            <a:ext cx="1354858" cy="307777"/>
          </a:xfrm>
          <a:prstGeom prst="rect">
            <a:avLst/>
          </a:prstGeom>
          <a:noFill/>
        </p:spPr>
        <p:txBody>
          <a:bodyPr wrap="none" rtlCol="0">
            <a:spAutoFit/>
          </a:bodyPr>
          <a:lstStyle/>
          <a:p>
            <a:r>
              <a:rPr kumimoji="1" lang="en-US" altLang="ja-JP" sz="1400" b="1" dirty="0"/>
              <a:t>(21</a:t>
            </a:r>
            <a:r>
              <a:rPr kumimoji="1" lang="ja-JP" altLang="en-US" sz="1400" b="1" dirty="0"/>
              <a:t>人のデータ）</a:t>
            </a:r>
          </a:p>
        </p:txBody>
      </p:sp>
      <p:sp>
        <p:nvSpPr>
          <p:cNvPr id="12" name="テキスト ボックス 11">
            <a:extLst>
              <a:ext uri="{FF2B5EF4-FFF2-40B4-BE49-F238E27FC236}">
                <a16:creationId xmlns="" xmlns:a16="http://schemas.microsoft.com/office/drawing/2014/main" id="{B5238209-F2E4-448D-9C94-B2AEB04FB8AF}"/>
              </a:ext>
            </a:extLst>
          </p:cNvPr>
          <p:cNvSpPr txBox="1"/>
          <p:nvPr/>
        </p:nvSpPr>
        <p:spPr>
          <a:xfrm>
            <a:off x="7236296" y="2073804"/>
            <a:ext cx="1354858" cy="307777"/>
          </a:xfrm>
          <a:prstGeom prst="rect">
            <a:avLst/>
          </a:prstGeom>
          <a:noFill/>
        </p:spPr>
        <p:txBody>
          <a:bodyPr wrap="none" rtlCol="0">
            <a:spAutoFit/>
          </a:bodyPr>
          <a:lstStyle/>
          <a:p>
            <a:r>
              <a:rPr kumimoji="1" lang="en-US" altLang="ja-JP" sz="1400" b="1" dirty="0"/>
              <a:t>(21</a:t>
            </a:r>
            <a:r>
              <a:rPr kumimoji="1" lang="ja-JP" altLang="en-US" sz="1400" b="1" dirty="0"/>
              <a:t>人のデータ）</a:t>
            </a:r>
          </a:p>
        </p:txBody>
      </p:sp>
      <p:sp>
        <p:nvSpPr>
          <p:cNvPr id="14" name="テキスト ボックス 13">
            <a:extLst>
              <a:ext uri="{FF2B5EF4-FFF2-40B4-BE49-F238E27FC236}">
                <a16:creationId xmlns="" xmlns:a16="http://schemas.microsoft.com/office/drawing/2014/main" id="{A21E2E80-E520-43D0-B395-15EBE50A1DB2}"/>
              </a:ext>
            </a:extLst>
          </p:cNvPr>
          <p:cNvSpPr txBox="1"/>
          <p:nvPr/>
        </p:nvSpPr>
        <p:spPr>
          <a:xfrm>
            <a:off x="3319402" y="2647945"/>
            <a:ext cx="450764" cy="246221"/>
          </a:xfrm>
          <a:prstGeom prst="rect">
            <a:avLst/>
          </a:prstGeom>
          <a:noFill/>
        </p:spPr>
        <p:txBody>
          <a:bodyPr wrap="none" rtlCol="0">
            <a:spAutoFit/>
          </a:bodyPr>
          <a:lstStyle/>
          <a:p>
            <a:r>
              <a:rPr kumimoji="1" lang="en-US" altLang="ja-JP" sz="1000" b="1" dirty="0"/>
              <a:t>(9/9)</a:t>
            </a:r>
            <a:endParaRPr kumimoji="1" lang="ja-JP" altLang="en-US" sz="1000" b="1" dirty="0"/>
          </a:p>
        </p:txBody>
      </p:sp>
      <p:sp>
        <p:nvSpPr>
          <p:cNvPr id="17" name="テキスト ボックス 16">
            <a:extLst>
              <a:ext uri="{FF2B5EF4-FFF2-40B4-BE49-F238E27FC236}">
                <a16:creationId xmlns="" xmlns:a16="http://schemas.microsoft.com/office/drawing/2014/main" id="{09271A11-846F-45DE-9784-DF5EB1FF1569}"/>
              </a:ext>
            </a:extLst>
          </p:cNvPr>
          <p:cNvSpPr txBox="1"/>
          <p:nvPr/>
        </p:nvSpPr>
        <p:spPr>
          <a:xfrm>
            <a:off x="3319402" y="3224009"/>
            <a:ext cx="450764" cy="246221"/>
          </a:xfrm>
          <a:prstGeom prst="rect">
            <a:avLst/>
          </a:prstGeom>
          <a:noFill/>
        </p:spPr>
        <p:txBody>
          <a:bodyPr wrap="none" rtlCol="0">
            <a:spAutoFit/>
          </a:bodyPr>
          <a:lstStyle/>
          <a:p>
            <a:r>
              <a:rPr lang="en-US" altLang="ja-JP" sz="1000" b="1" dirty="0"/>
              <a:t>(</a:t>
            </a:r>
            <a:r>
              <a:rPr kumimoji="1" lang="en-US" altLang="ja-JP" sz="1000" b="1" dirty="0"/>
              <a:t>8/8</a:t>
            </a:r>
            <a:r>
              <a:rPr lang="en-US" altLang="ja-JP" sz="1000" b="1" dirty="0"/>
              <a:t>)</a:t>
            </a:r>
            <a:endParaRPr kumimoji="1" lang="ja-JP" altLang="en-US" sz="1000" b="1" dirty="0"/>
          </a:p>
        </p:txBody>
      </p:sp>
      <p:sp>
        <p:nvSpPr>
          <p:cNvPr id="18" name="テキスト ボックス 17">
            <a:extLst>
              <a:ext uri="{FF2B5EF4-FFF2-40B4-BE49-F238E27FC236}">
                <a16:creationId xmlns="" xmlns:a16="http://schemas.microsoft.com/office/drawing/2014/main" id="{A97F585B-EB36-4CF1-BE73-9BF9ABAA0F08}"/>
              </a:ext>
            </a:extLst>
          </p:cNvPr>
          <p:cNvSpPr txBox="1"/>
          <p:nvPr/>
        </p:nvSpPr>
        <p:spPr>
          <a:xfrm>
            <a:off x="2771800" y="3697868"/>
            <a:ext cx="450764" cy="246221"/>
          </a:xfrm>
          <a:prstGeom prst="rect">
            <a:avLst/>
          </a:prstGeom>
          <a:noFill/>
        </p:spPr>
        <p:txBody>
          <a:bodyPr wrap="none" rtlCol="0">
            <a:spAutoFit/>
          </a:bodyPr>
          <a:lstStyle/>
          <a:p>
            <a:r>
              <a:rPr lang="en-US" altLang="ja-JP" sz="1000" b="1" dirty="0"/>
              <a:t>(2</a:t>
            </a:r>
            <a:r>
              <a:rPr kumimoji="1" lang="en-US" altLang="ja-JP" sz="1000" b="1" dirty="0"/>
              <a:t>/4</a:t>
            </a:r>
            <a:r>
              <a:rPr lang="en-US" altLang="ja-JP" sz="1000" b="1" dirty="0"/>
              <a:t>)</a:t>
            </a:r>
            <a:endParaRPr kumimoji="1" lang="ja-JP" altLang="en-US" sz="1000" b="1" dirty="0"/>
          </a:p>
        </p:txBody>
      </p:sp>
      <p:sp>
        <p:nvSpPr>
          <p:cNvPr id="19" name="テキスト ボックス 18">
            <a:extLst>
              <a:ext uri="{FF2B5EF4-FFF2-40B4-BE49-F238E27FC236}">
                <a16:creationId xmlns="" xmlns:a16="http://schemas.microsoft.com/office/drawing/2014/main" id="{266A4A66-BAEF-4A65-BFDF-C7B3E0B97B0C}"/>
              </a:ext>
            </a:extLst>
          </p:cNvPr>
          <p:cNvSpPr txBox="1"/>
          <p:nvPr/>
        </p:nvSpPr>
        <p:spPr>
          <a:xfrm>
            <a:off x="2771800" y="3902859"/>
            <a:ext cx="450764" cy="246221"/>
          </a:xfrm>
          <a:prstGeom prst="rect">
            <a:avLst/>
          </a:prstGeom>
          <a:noFill/>
        </p:spPr>
        <p:txBody>
          <a:bodyPr wrap="none" rtlCol="0">
            <a:spAutoFit/>
          </a:bodyPr>
          <a:lstStyle/>
          <a:p>
            <a:r>
              <a:rPr lang="en-US" altLang="ja-JP" sz="1000" b="1" dirty="0"/>
              <a:t>(2</a:t>
            </a:r>
            <a:r>
              <a:rPr kumimoji="1" lang="en-US" altLang="ja-JP" sz="1000" b="1" dirty="0"/>
              <a:t>/4</a:t>
            </a:r>
            <a:r>
              <a:rPr lang="en-US" altLang="ja-JP" sz="1000" b="1" dirty="0"/>
              <a:t>)</a:t>
            </a:r>
            <a:endParaRPr kumimoji="1" lang="ja-JP" altLang="en-US" sz="1000" b="1" dirty="0"/>
          </a:p>
        </p:txBody>
      </p:sp>
      <p:sp>
        <p:nvSpPr>
          <p:cNvPr id="20" name="テキスト ボックス 19">
            <a:extLst>
              <a:ext uri="{FF2B5EF4-FFF2-40B4-BE49-F238E27FC236}">
                <a16:creationId xmlns="" xmlns:a16="http://schemas.microsoft.com/office/drawing/2014/main" id="{1CB6FEAC-3067-4A3A-99EF-756ACBB3EED8}"/>
              </a:ext>
            </a:extLst>
          </p:cNvPr>
          <p:cNvSpPr txBox="1"/>
          <p:nvPr/>
        </p:nvSpPr>
        <p:spPr>
          <a:xfrm>
            <a:off x="5004048" y="2750731"/>
            <a:ext cx="516488" cy="246221"/>
          </a:xfrm>
          <a:prstGeom prst="rect">
            <a:avLst/>
          </a:prstGeom>
          <a:noFill/>
        </p:spPr>
        <p:txBody>
          <a:bodyPr wrap="none" rtlCol="0">
            <a:spAutoFit/>
          </a:bodyPr>
          <a:lstStyle/>
          <a:p>
            <a:r>
              <a:rPr kumimoji="1" lang="en-US" altLang="ja-JP" sz="1000" b="1" dirty="0"/>
              <a:t>(4/21)</a:t>
            </a:r>
            <a:endParaRPr kumimoji="1" lang="ja-JP" altLang="en-US" sz="1000" b="1" dirty="0"/>
          </a:p>
        </p:txBody>
      </p:sp>
      <p:sp>
        <p:nvSpPr>
          <p:cNvPr id="21" name="テキスト ボックス 20">
            <a:extLst>
              <a:ext uri="{FF2B5EF4-FFF2-40B4-BE49-F238E27FC236}">
                <a16:creationId xmlns="" xmlns:a16="http://schemas.microsoft.com/office/drawing/2014/main" id="{D695A98B-1B03-400B-8F33-257106FE66EB}"/>
              </a:ext>
            </a:extLst>
          </p:cNvPr>
          <p:cNvSpPr txBox="1"/>
          <p:nvPr/>
        </p:nvSpPr>
        <p:spPr>
          <a:xfrm>
            <a:off x="5724128" y="3326795"/>
            <a:ext cx="516488" cy="246221"/>
          </a:xfrm>
          <a:prstGeom prst="rect">
            <a:avLst/>
          </a:prstGeom>
          <a:noFill/>
        </p:spPr>
        <p:txBody>
          <a:bodyPr wrap="none" rtlCol="0">
            <a:spAutoFit/>
          </a:bodyPr>
          <a:lstStyle/>
          <a:p>
            <a:r>
              <a:rPr kumimoji="1" lang="en-US" altLang="ja-JP" sz="1000" b="1" dirty="0"/>
              <a:t>(2/21)</a:t>
            </a:r>
            <a:endParaRPr kumimoji="1" lang="ja-JP" altLang="en-US" sz="1000" b="1" dirty="0"/>
          </a:p>
        </p:txBody>
      </p:sp>
      <p:sp>
        <p:nvSpPr>
          <p:cNvPr id="22" name="テキスト ボックス 21">
            <a:extLst>
              <a:ext uri="{FF2B5EF4-FFF2-40B4-BE49-F238E27FC236}">
                <a16:creationId xmlns="" xmlns:a16="http://schemas.microsoft.com/office/drawing/2014/main" id="{8A011E95-10E0-4D21-BD25-AEC5F982D404}"/>
              </a:ext>
            </a:extLst>
          </p:cNvPr>
          <p:cNvSpPr txBox="1"/>
          <p:nvPr/>
        </p:nvSpPr>
        <p:spPr>
          <a:xfrm>
            <a:off x="6228184" y="3326795"/>
            <a:ext cx="516488" cy="246221"/>
          </a:xfrm>
          <a:prstGeom prst="rect">
            <a:avLst/>
          </a:prstGeom>
          <a:noFill/>
        </p:spPr>
        <p:txBody>
          <a:bodyPr wrap="none" rtlCol="0">
            <a:spAutoFit/>
          </a:bodyPr>
          <a:lstStyle/>
          <a:p>
            <a:r>
              <a:rPr kumimoji="1" lang="en-US" altLang="ja-JP" sz="1000" b="1" dirty="0"/>
              <a:t>(2/21)</a:t>
            </a:r>
            <a:endParaRPr kumimoji="1" lang="ja-JP" altLang="en-US" sz="1000" b="1" dirty="0"/>
          </a:p>
        </p:txBody>
      </p:sp>
      <p:sp>
        <p:nvSpPr>
          <p:cNvPr id="23" name="テキスト ボックス 22">
            <a:extLst>
              <a:ext uri="{FF2B5EF4-FFF2-40B4-BE49-F238E27FC236}">
                <a16:creationId xmlns="" xmlns:a16="http://schemas.microsoft.com/office/drawing/2014/main" id="{69771D13-2FBB-482C-8F51-8C69F4AA235F}"/>
              </a:ext>
            </a:extLst>
          </p:cNvPr>
          <p:cNvSpPr txBox="1"/>
          <p:nvPr/>
        </p:nvSpPr>
        <p:spPr>
          <a:xfrm>
            <a:off x="6804248" y="3398803"/>
            <a:ext cx="516488" cy="246221"/>
          </a:xfrm>
          <a:prstGeom prst="rect">
            <a:avLst/>
          </a:prstGeom>
          <a:noFill/>
        </p:spPr>
        <p:txBody>
          <a:bodyPr wrap="none" rtlCol="0">
            <a:spAutoFit/>
          </a:bodyPr>
          <a:lstStyle/>
          <a:p>
            <a:r>
              <a:rPr kumimoji="1" lang="en-US" altLang="ja-JP" sz="1000" b="1" dirty="0"/>
              <a:t>(2/21)</a:t>
            </a:r>
            <a:endParaRPr kumimoji="1" lang="ja-JP" altLang="en-US" sz="1000" b="1" dirty="0"/>
          </a:p>
        </p:txBody>
      </p:sp>
      <p:sp>
        <p:nvSpPr>
          <p:cNvPr id="24" name="テキスト ボックス 23">
            <a:extLst>
              <a:ext uri="{FF2B5EF4-FFF2-40B4-BE49-F238E27FC236}">
                <a16:creationId xmlns="" xmlns:a16="http://schemas.microsoft.com/office/drawing/2014/main" id="{A28C1011-1E71-4B56-8EF3-37A36F5840DE}"/>
              </a:ext>
            </a:extLst>
          </p:cNvPr>
          <p:cNvSpPr txBox="1"/>
          <p:nvPr/>
        </p:nvSpPr>
        <p:spPr>
          <a:xfrm>
            <a:off x="7596336" y="3542819"/>
            <a:ext cx="516488" cy="246221"/>
          </a:xfrm>
          <a:prstGeom prst="rect">
            <a:avLst/>
          </a:prstGeom>
          <a:noFill/>
        </p:spPr>
        <p:txBody>
          <a:bodyPr wrap="none" rtlCol="0">
            <a:spAutoFit/>
          </a:bodyPr>
          <a:lstStyle/>
          <a:p>
            <a:r>
              <a:rPr kumimoji="1" lang="en-US" altLang="ja-JP" sz="1000" b="1" dirty="0"/>
              <a:t>(2/21)</a:t>
            </a:r>
            <a:endParaRPr kumimoji="1" lang="ja-JP" altLang="en-US" sz="1000" b="1" dirty="0"/>
          </a:p>
        </p:txBody>
      </p:sp>
      <p:sp>
        <p:nvSpPr>
          <p:cNvPr id="25" name="テキスト ボックス 24">
            <a:extLst>
              <a:ext uri="{FF2B5EF4-FFF2-40B4-BE49-F238E27FC236}">
                <a16:creationId xmlns="" xmlns:a16="http://schemas.microsoft.com/office/drawing/2014/main" id="{1A1E502A-F979-4CF2-9B94-88802E5DF5E8}"/>
              </a:ext>
            </a:extLst>
          </p:cNvPr>
          <p:cNvSpPr txBox="1"/>
          <p:nvPr/>
        </p:nvSpPr>
        <p:spPr>
          <a:xfrm>
            <a:off x="7079848" y="2852936"/>
            <a:ext cx="516488" cy="246221"/>
          </a:xfrm>
          <a:prstGeom prst="rect">
            <a:avLst/>
          </a:prstGeom>
          <a:noFill/>
        </p:spPr>
        <p:txBody>
          <a:bodyPr wrap="none" rtlCol="0">
            <a:spAutoFit/>
          </a:bodyPr>
          <a:lstStyle/>
          <a:p>
            <a:r>
              <a:rPr kumimoji="1" lang="en-US" altLang="ja-JP" sz="1000" b="1" dirty="0"/>
              <a:t>(4/21)</a:t>
            </a:r>
            <a:endParaRPr kumimoji="1" lang="ja-JP" altLang="en-US" sz="1000" b="1" dirty="0"/>
          </a:p>
        </p:txBody>
      </p:sp>
      <p:sp>
        <p:nvSpPr>
          <p:cNvPr id="26" name="テキスト ボックス 25">
            <a:extLst>
              <a:ext uri="{FF2B5EF4-FFF2-40B4-BE49-F238E27FC236}">
                <a16:creationId xmlns="" xmlns:a16="http://schemas.microsoft.com/office/drawing/2014/main" id="{9F7D80DD-BF41-407D-A102-447249F6BAD9}"/>
              </a:ext>
            </a:extLst>
          </p:cNvPr>
          <p:cNvSpPr txBox="1"/>
          <p:nvPr/>
        </p:nvSpPr>
        <p:spPr>
          <a:xfrm>
            <a:off x="6575792" y="2564904"/>
            <a:ext cx="516488" cy="246221"/>
          </a:xfrm>
          <a:prstGeom prst="rect">
            <a:avLst/>
          </a:prstGeom>
          <a:noFill/>
        </p:spPr>
        <p:txBody>
          <a:bodyPr wrap="none" rtlCol="0">
            <a:spAutoFit/>
          </a:bodyPr>
          <a:lstStyle/>
          <a:p>
            <a:r>
              <a:rPr kumimoji="1" lang="en-US" altLang="ja-JP" sz="1000" b="1" dirty="0"/>
              <a:t>(5/21)</a:t>
            </a:r>
            <a:endParaRPr kumimoji="1" lang="ja-JP" altLang="en-US" sz="1000" b="1" dirty="0"/>
          </a:p>
        </p:txBody>
      </p:sp>
    </p:spTree>
    <p:extLst>
      <p:ext uri="{BB962C8B-B14F-4D97-AF65-F5344CB8AC3E}">
        <p14:creationId xmlns:p14="http://schemas.microsoft.com/office/powerpoint/2010/main" val="47466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今回の検討方法</a:t>
            </a:r>
            <a:r>
              <a:rPr kumimoji="1" lang="en-US" altLang="ja-JP" dirty="0"/>
              <a:t>-2</a:t>
            </a:r>
            <a:endParaRPr kumimoji="1" lang="ja-JP" altLang="en-US" dirty="0"/>
          </a:p>
        </p:txBody>
      </p:sp>
      <p:sp>
        <p:nvSpPr>
          <p:cNvPr id="3" name="コンテンツ プレースホルダ 2"/>
          <p:cNvSpPr>
            <a:spLocks noGrp="1"/>
          </p:cNvSpPr>
          <p:nvPr>
            <p:ph idx="1"/>
          </p:nvPr>
        </p:nvSpPr>
        <p:spPr>
          <a:xfrm>
            <a:off x="817240" y="1484784"/>
            <a:ext cx="8003232" cy="4525963"/>
          </a:xfrm>
        </p:spPr>
        <p:txBody>
          <a:bodyPr>
            <a:normAutofit fontScale="62500" lnSpcReduction="20000"/>
          </a:bodyPr>
          <a:lstStyle/>
          <a:p>
            <a:pPr marL="0" indent="0">
              <a:buNone/>
            </a:pPr>
            <a:r>
              <a:rPr lang="ja-JP" altLang="ja-JP" dirty="0"/>
              <a:t>田七及び杜仲を含む漢方養生食品</a:t>
            </a:r>
            <a:endParaRPr lang="en-US" altLang="ja-JP" dirty="0"/>
          </a:p>
          <a:p>
            <a:pPr>
              <a:buNone/>
            </a:pPr>
            <a:r>
              <a:rPr lang="ja-JP" altLang="en-US" dirty="0"/>
              <a:t>       養生片仔癀</a:t>
            </a:r>
            <a:r>
              <a:rPr lang="en-US" altLang="ja-JP" dirty="0"/>
              <a:t>(YHK), </a:t>
            </a:r>
            <a:r>
              <a:rPr lang="ja-JP" altLang="en-US" dirty="0"/>
              <a:t>養脳力</a:t>
            </a:r>
            <a:r>
              <a:rPr lang="en-US" altLang="ja-JP" dirty="0"/>
              <a:t>(BW)</a:t>
            </a:r>
          </a:p>
          <a:p>
            <a:pPr marL="0" indent="0">
              <a:buNone/>
            </a:pPr>
            <a:r>
              <a:rPr lang="en-US" altLang="ja-JP" dirty="0"/>
              <a:t>1. </a:t>
            </a:r>
            <a:r>
              <a:rPr lang="ja-JP" altLang="ja-JP" dirty="0"/>
              <a:t>細胞生存率</a:t>
            </a:r>
            <a:r>
              <a:rPr lang="ja-JP" altLang="en-US" dirty="0"/>
              <a:t>：</a:t>
            </a:r>
            <a:endParaRPr lang="en-US" altLang="ja-JP" dirty="0"/>
          </a:p>
          <a:p>
            <a:pPr>
              <a:buNone/>
            </a:pPr>
            <a:r>
              <a:rPr lang="ja-JP" altLang="en-US" dirty="0"/>
              <a:t>       </a:t>
            </a:r>
            <a:r>
              <a:rPr lang="en-US" altLang="ja-JP" dirty="0"/>
              <a:t>MTT</a:t>
            </a:r>
            <a:r>
              <a:rPr lang="ja-JP" altLang="ja-JP" dirty="0"/>
              <a:t>アッセイ</a:t>
            </a:r>
            <a:r>
              <a:rPr lang="en-US" altLang="ja-JP" dirty="0"/>
              <a:t>*</a:t>
            </a:r>
            <a:r>
              <a:rPr lang="ja-JP" altLang="ja-JP" dirty="0"/>
              <a:t>を用いて漢方養生食品</a:t>
            </a:r>
            <a:r>
              <a:rPr lang="ja-JP" altLang="en-US" dirty="0"/>
              <a:t>の</a:t>
            </a:r>
            <a:r>
              <a:rPr lang="ja-JP" altLang="ja-JP" dirty="0"/>
              <a:t>抽出物に対する作用を評価</a:t>
            </a:r>
            <a:endParaRPr lang="en-US" altLang="ja-JP" dirty="0"/>
          </a:p>
          <a:p>
            <a:pPr marL="0" indent="0">
              <a:buNone/>
            </a:pPr>
            <a:r>
              <a:rPr lang="en-US" altLang="ja-JP" dirty="0"/>
              <a:t>2. </a:t>
            </a:r>
            <a:r>
              <a:rPr lang="ja-JP" altLang="ja-JP" dirty="0"/>
              <a:t>アミロイドβ（</a:t>
            </a:r>
            <a:r>
              <a:rPr lang="en-US" altLang="ja-JP" dirty="0"/>
              <a:t>Aβ</a:t>
            </a:r>
            <a:r>
              <a:rPr lang="ja-JP" altLang="ja-JP" dirty="0"/>
              <a:t>）凝集塊生成に対する評価</a:t>
            </a:r>
            <a:r>
              <a:rPr lang="en-US" altLang="ja-JP" dirty="0"/>
              <a:t>                                  </a:t>
            </a:r>
          </a:p>
          <a:p>
            <a:pPr marL="0" indent="0">
              <a:buNone/>
            </a:pPr>
            <a:r>
              <a:rPr lang="en-US" altLang="ja-JP" dirty="0"/>
              <a:t>       Aβ1-42 </a:t>
            </a:r>
            <a:r>
              <a:rPr lang="ja-JP" altLang="ja-JP" dirty="0"/>
              <a:t>ペプチドを用い、チオフラビンを加え蛍光強度を測定</a:t>
            </a:r>
            <a:endParaRPr lang="en-US" altLang="ja-JP" dirty="0"/>
          </a:p>
          <a:p>
            <a:pPr marL="0" indent="0">
              <a:buNone/>
            </a:pPr>
            <a:r>
              <a:rPr lang="en-US" altLang="ja-JP" dirty="0"/>
              <a:t>3. Aβ</a:t>
            </a:r>
            <a:r>
              <a:rPr lang="ja-JP" altLang="ja-JP" dirty="0"/>
              <a:t>凝集塊による細胞毒性の評価</a:t>
            </a:r>
            <a:endParaRPr lang="en-US" altLang="ja-JP" dirty="0"/>
          </a:p>
          <a:p>
            <a:pPr marL="0" indent="0">
              <a:buNone/>
            </a:pPr>
            <a:r>
              <a:rPr lang="en-US" altLang="ja-JP" dirty="0"/>
              <a:t>       PC12</a:t>
            </a:r>
            <a:r>
              <a:rPr lang="ja-JP" altLang="ja-JP" dirty="0"/>
              <a:t>細胞を用い細胞の生存率を評価</a:t>
            </a:r>
            <a:endParaRPr lang="en-US" altLang="ja-JP" dirty="0"/>
          </a:p>
          <a:p>
            <a:pPr marL="0" indent="0">
              <a:buNone/>
            </a:pPr>
            <a:r>
              <a:rPr lang="en-US" altLang="ja-JP" dirty="0"/>
              <a:t>4. </a:t>
            </a:r>
            <a:r>
              <a:rPr lang="ja-JP" altLang="ja-JP" dirty="0"/>
              <a:t>抗炎症作用の確認</a:t>
            </a:r>
            <a:endParaRPr lang="en-US" altLang="ja-JP" dirty="0"/>
          </a:p>
          <a:p>
            <a:pPr marL="0" indent="0">
              <a:buNone/>
            </a:pPr>
            <a:r>
              <a:rPr lang="en-US" altLang="ja-JP" dirty="0"/>
              <a:t>       </a:t>
            </a:r>
            <a:r>
              <a:rPr lang="ja-JP" altLang="ja-JP" dirty="0"/>
              <a:t>リポポリサッカライド</a:t>
            </a:r>
            <a:r>
              <a:rPr lang="en-US" altLang="ja-JP" dirty="0"/>
              <a:t>(LPS)</a:t>
            </a:r>
            <a:r>
              <a:rPr lang="ja-JP" altLang="ja-JP" dirty="0" err="1"/>
              <a:t>、</a:t>
            </a:r>
            <a:r>
              <a:rPr lang="ja-JP" altLang="ja-JP" dirty="0"/>
              <a:t>またはエタノール惹起のモデル</a:t>
            </a:r>
            <a:endParaRPr lang="en-US" altLang="ja-JP" dirty="0"/>
          </a:p>
          <a:p>
            <a:pPr marL="0" indent="0">
              <a:buNone/>
            </a:pPr>
            <a:r>
              <a:rPr lang="en-US" altLang="ja-JP" dirty="0"/>
              <a:t>       </a:t>
            </a:r>
            <a:r>
              <a:rPr lang="ja-JP" altLang="ja-JP" dirty="0"/>
              <a:t>によりサイトカイン</a:t>
            </a:r>
            <a:r>
              <a:rPr lang="en-US" altLang="ja-JP" dirty="0"/>
              <a:t>IL-6**</a:t>
            </a:r>
            <a:r>
              <a:rPr lang="ja-JP" altLang="ja-JP" dirty="0"/>
              <a:t>及び</a:t>
            </a:r>
            <a:r>
              <a:rPr lang="en-US" altLang="ja-JP" dirty="0"/>
              <a:t>TNF</a:t>
            </a:r>
            <a:r>
              <a:rPr lang="ja-JP" altLang="ja-JP" dirty="0"/>
              <a:t>α</a:t>
            </a:r>
            <a:r>
              <a:rPr lang="en-US" altLang="ja-JP" dirty="0"/>
              <a:t>***</a:t>
            </a:r>
            <a:r>
              <a:rPr lang="ja-JP" altLang="ja-JP" dirty="0"/>
              <a:t>の遺伝子発現量を比較</a:t>
            </a:r>
            <a:endParaRPr lang="en-US" altLang="ja-JP" dirty="0"/>
          </a:p>
          <a:p>
            <a:pPr marL="0" indent="0">
              <a:buNone/>
            </a:pPr>
            <a:r>
              <a:rPr lang="en-US" altLang="ja-JP" dirty="0"/>
              <a:t>5. </a:t>
            </a:r>
            <a:r>
              <a:rPr lang="ja-JP" altLang="ja-JP" dirty="0"/>
              <a:t>抗酸化作用の確認</a:t>
            </a:r>
            <a:endParaRPr lang="en-US" altLang="ja-JP" dirty="0"/>
          </a:p>
          <a:p>
            <a:pPr marL="0" indent="0">
              <a:buNone/>
            </a:pPr>
            <a:r>
              <a:rPr lang="en-US" altLang="ja-JP" dirty="0"/>
              <a:t>        PC12</a:t>
            </a:r>
            <a:r>
              <a:rPr lang="ja-JP" altLang="ja-JP" dirty="0"/>
              <a:t>細胞を使用し</a:t>
            </a:r>
            <a:r>
              <a:rPr lang="en-US" altLang="ja-JP" dirty="0" err="1"/>
              <a:t>tBHP</a:t>
            </a:r>
            <a:r>
              <a:rPr lang="ja-JP" altLang="ja-JP" dirty="0"/>
              <a:t>惹起により、ビタミン</a:t>
            </a:r>
            <a:r>
              <a:rPr lang="en-US" altLang="ja-JP" dirty="0"/>
              <a:t>C</a:t>
            </a:r>
            <a:r>
              <a:rPr lang="ja-JP" altLang="ja-JP" dirty="0"/>
              <a:t>を陽性対照として使用</a:t>
            </a:r>
          </a:p>
          <a:p>
            <a:pPr>
              <a:buNone/>
            </a:pPr>
            <a:endParaRPr lang="en-US" altLang="ja-JP"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11</a:t>
            </a:fld>
            <a:endParaRPr kumimoji="1" lang="ja-JP" altLang="en-US" dirty="0"/>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339752" y="5733256"/>
            <a:ext cx="4801314" cy="1077218"/>
          </a:xfrm>
          <a:prstGeom prst="rect">
            <a:avLst/>
          </a:prstGeom>
          <a:noFill/>
        </p:spPr>
        <p:txBody>
          <a:bodyPr wrap="none" rtlCol="0">
            <a:spAutoFit/>
          </a:bodyPr>
          <a:lstStyle/>
          <a:p>
            <a:r>
              <a:rPr lang="en-US" altLang="ja-JP" sz="1600" dirty="0"/>
              <a:t>MTT</a:t>
            </a:r>
            <a:r>
              <a:rPr lang="ja-JP" altLang="ja-JP" sz="1600" dirty="0"/>
              <a:t>アッセイ</a:t>
            </a:r>
            <a:r>
              <a:rPr lang="en-US" altLang="ja-JP" sz="1600" dirty="0"/>
              <a:t>:</a:t>
            </a:r>
            <a:r>
              <a:rPr lang="ja-JP" altLang="en-US" sz="1600" dirty="0"/>
              <a:t>細胞の生存率を見る試験</a:t>
            </a:r>
            <a:endParaRPr lang="en-US" altLang="ja-JP" sz="1600" dirty="0"/>
          </a:p>
          <a:p>
            <a:r>
              <a:rPr kumimoji="1" lang="en-US" altLang="ja-JP" sz="1600" dirty="0"/>
              <a:t>IL-6:</a:t>
            </a:r>
            <a:r>
              <a:rPr kumimoji="1" lang="ja-JP" altLang="en-US" sz="1600" dirty="0"/>
              <a:t>インターロイキン</a:t>
            </a:r>
            <a:r>
              <a:rPr kumimoji="1" lang="en-US" altLang="ja-JP" sz="1600" dirty="0"/>
              <a:t>-6</a:t>
            </a:r>
          </a:p>
          <a:p>
            <a:r>
              <a:rPr lang="en-US" altLang="ja-JP" sz="1600" dirty="0"/>
              <a:t>TNF</a:t>
            </a:r>
            <a:r>
              <a:rPr lang="ja-JP" altLang="ja-JP" sz="1600" dirty="0"/>
              <a:t>α</a:t>
            </a:r>
            <a:r>
              <a:rPr lang="en-US" altLang="ja-JP" sz="1600" dirty="0"/>
              <a:t>:</a:t>
            </a:r>
            <a:r>
              <a:rPr lang="ja-JP" altLang="en-US" sz="1600" dirty="0"/>
              <a:t>腫瘍壊死因子</a:t>
            </a:r>
            <a:endParaRPr lang="en-US" altLang="ja-JP" sz="1600" dirty="0"/>
          </a:p>
          <a:p>
            <a:r>
              <a:rPr lang="en-US" altLang="ja-JP" sz="1600" dirty="0" err="1"/>
              <a:t>tBHP</a:t>
            </a:r>
            <a:r>
              <a:rPr lang="en-US" altLang="ja-JP" sz="1600" dirty="0"/>
              <a:t> : </a:t>
            </a:r>
            <a:r>
              <a:rPr lang="en-US" altLang="ja-JP" sz="1600" dirty="0" err="1"/>
              <a:t>tert</a:t>
            </a:r>
            <a:r>
              <a:rPr lang="en-US" altLang="ja-JP" sz="1600" dirty="0"/>
              <a:t>-butyl </a:t>
            </a:r>
            <a:r>
              <a:rPr lang="en-US" altLang="ja-JP" sz="1600" dirty="0" err="1"/>
              <a:t>hydroperoxide</a:t>
            </a:r>
            <a:r>
              <a:rPr lang="en-US" altLang="ja-JP" sz="1600" dirty="0"/>
              <a:t>, </a:t>
            </a:r>
            <a:r>
              <a:rPr lang="ja-JP" altLang="en-US" sz="1600" dirty="0"/>
              <a:t>酸化ストレス誘導剤 	</a:t>
            </a:r>
          </a:p>
        </p:txBody>
      </p:sp>
    </p:spTree>
    <p:extLst>
      <p:ext uri="{BB962C8B-B14F-4D97-AF65-F5344CB8AC3E}">
        <p14:creationId xmlns:p14="http://schemas.microsoft.com/office/powerpoint/2010/main" val="211848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結果</a:t>
            </a:r>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12</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95536" y="1268760"/>
            <a:ext cx="8748464" cy="1938992"/>
          </a:xfrm>
          <a:prstGeom prst="rect">
            <a:avLst/>
          </a:prstGeom>
          <a:noFill/>
        </p:spPr>
        <p:txBody>
          <a:bodyPr wrap="square" rtlCol="0">
            <a:spAutoFit/>
          </a:bodyPr>
          <a:lstStyle/>
          <a:p>
            <a:r>
              <a:rPr kumimoji="1" lang="ja-JP" altLang="en-US" sz="2400" dirty="0"/>
              <a:t>ＭＴＴアッセイ</a:t>
            </a:r>
            <a:r>
              <a:rPr lang="ja-JP" altLang="en-US" sz="2400" dirty="0"/>
              <a:t>：安全濃度域の決定</a:t>
            </a:r>
            <a:endParaRPr lang="en-US" altLang="ja-JP" sz="2400" dirty="0"/>
          </a:p>
          <a:p>
            <a:pPr>
              <a:buFont typeface="Arial" pitchFamily="34" charset="0"/>
              <a:buChar char="•"/>
            </a:pPr>
            <a:r>
              <a:rPr lang="en-US" altLang="ja-JP" sz="2400" dirty="0"/>
              <a:t>YHK, BW</a:t>
            </a:r>
            <a:r>
              <a:rPr lang="ja-JP" altLang="en-US" sz="2400" dirty="0"/>
              <a:t>の抽出物が</a:t>
            </a:r>
            <a:r>
              <a:rPr lang="en-US" altLang="ja-JP" sz="2400" dirty="0"/>
              <a:t>0</a:t>
            </a:r>
            <a:r>
              <a:rPr lang="ja-JP" altLang="en-US" sz="2400" dirty="0"/>
              <a:t>－</a:t>
            </a:r>
            <a:r>
              <a:rPr lang="en-US" altLang="ja-JP" sz="2400" dirty="0"/>
              <a:t>5mg/</a:t>
            </a:r>
            <a:r>
              <a:rPr lang="en-US" altLang="ja-JP" sz="2400" dirty="0" err="1"/>
              <a:t>mL</a:t>
            </a:r>
            <a:r>
              <a:rPr lang="ja-JP" altLang="en-US" sz="2400" dirty="0"/>
              <a:t>で</a:t>
            </a:r>
            <a:r>
              <a:rPr kumimoji="1" lang="ja-JP" altLang="en-US" sz="2400" dirty="0"/>
              <a:t>細胞増殖や細胞死を有意に　引き起こさないことが確認できた。</a:t>
            </a:r>
            <a:endParaRPr kumimoji="1" lang="en-US" altLang="ja-JP" sz="2400" dirty="0"/>
          </a:p>
          <a:p>
            <a:pPr>
              <a:buFont typeface="Arial" pitchFamily="34" charset="0"/>
              <a:buChar char="•"/>
            </a:pPr>
            <a:r>
              <a:rPr lang="ja-JP" altLang="en-US" sz="2400" dirty="0"/>
              <a:t>以降の試験に用いる</a:t>
            </a:r>
            <a:r>
              <a:rPr lang="en-US" altLang="ja-JP" sz="2400" dirty="0"/>
              <a:t>YHK,</a:t>
            </a:r>
            <a:r>
              <a:rPr lang="ja-JP" altLang="en-US" sz="2400" dirty="0"/>
              <a:t> </a:t>
            </a:r>
            <a:r>
              <a:rPr lang="en-US" altLang="ja-JP" sz="2400" dirty="0"/>
              <a:t>BW</a:t>
            </a:r>
            <a:r>
              <a:rPr lang="ja-JP" altLang="en-US" sz="2400" dirty="0"/>
              <a:t>の濃度を低</a:t>
            </a:r>
            <a:r>
              <a:rPr lang="en-US" altLang="ja-JP" sz="2400" dirty="0"/>
              <a:t>:0.1, </a:t>
            </a:r>
            <a:r>
              <a:rPr lang="ja-JP" altLang="en-US" sz="2400" dirty="0"/>
              <a:t>中：</a:t>
            </a:r>
            <a:r>
              <a:rPr lang="en-US" altLang="ja-JP" sz="2400" dirty="0"/>
              <a:t>0.5, </a:t>
            </a:r>
            <a:r>
              <a:rPr lang="ja-JP" altLang="en-US" sz="2400" dirty="0"/>
              <a:t>高</a:t>
            </a:r>
            <a:r>
              <a:rPr lang="en-US" altLang="ja-JP" sz="2400" dirty="0"/>
              <a:t>: 5 mg/</a:t>
            </a:r>
            <a:r>
              <a:rPr lang="en-US" altLang="ja-JP" sz="2400" dirty="0" err="1"/>
              <a:t>mL</a:t>
            </a:r>
            <a:r>
              <a:rPr lang="ja-JP" altLang="en-US" sz="2400" dirty="0"/>
              <a:t>と設定した。</a:t>
            </a:r>
            <a:endParaRPr kumimoji="1" lang="ja-JP" altLang="en-US" sz="2400" dirty="0"/>
          </a:p>
        </p:txBody>
      </p:sp>
      <p:sp>
        <p:nvSpPr>
          <p:cNvPr id="9" name="テキスト ボックス 8"/>
          <p:cNvSpPr txBox="1"/>
          <p:nvPr/>
        </p:nvSpPr>
        <p:spPr>
          <a:xfrm>
            <a:off x="2051720" y="6372036"/>
            <a:ext cx="6008889" cy="369332"/>
          </a:xfrm>
          <a:prstGeom prst="rect">
            <a:avLst/>
          </a:prstGeom>
          <a:noFill/>
        </p:spPr>
        <p:txBody>
          <a:bodyPr wrap="none" rtlCol="0">
            <a:spAutoFit/>
          </a:bodyPr>
          <a:lstStyle/>
          <a:p>
            <a:r>
              <a:rPr kumimoji="1" lang="ja-JP" altLang="en-US" dirty="0"/>
              <a:t>図１：</a:t>
            </a:r>
            <a:r>
              <a:rPr kumimoji="1" lang="en-US" altLang="ja-JP" dirty="0"/>
              <a:t>PC12</a:t>
            </a:r>
            <a:r>
              <a:rPr kumimoji="1" lang="ja-JP" altLang="en-US" dirty="0"/>
              <a:t>細胞における細胞生存率と</a:t>
            </a:r>
            <a:r>
              <a:rPr kumimoji="1" lang="en-US" altLang="ja-JP" dirty="0"/>
              <a:t>YHK, BW</a:t>
            </a:r>
            <a:r>
              <a:rPr kumimoji="1" lang="ja-JP" altLang="en-US" dirty="0"/>
              <a:t>抽出物の影響</a:t>
            </a:r>
          </a:p>
        </p:txBody>
      </p:sp>
      <p:pic>
        <p:nvPicPr>
          <p:cNvPr id="8" name="図 7">
            <a:extLst>
              <a:ext uri="{FF2B5EF4-FFF2-40B4-BE49-F238E27FC236}">
                <a16:creationId xmlns="" xmlns:a16="http://schemas.microsoft.com/office/drawing/2014/main" id="{B0E1D4F2-7E77-4444-9862-7B94A3F14437}"/>
              </a:ext>
            </a:extLst>
          </p:cNvPr>
          <p:cNvPicPr>
            <a:picLocks noChangeAspect="1"/>
          </p:cNvPicPr>
          <p:nvPr/>
        </p:nvPicPr>
        <p:blipFill>
          <a:blip r:embed="rId2"/>
          <a:stretch>
            <a:fillRect/>
          </a:stretch>
        </p:blipFill>
        <p:spPr>
          <a:xfrm>
            <a:off x="1902610" y="3140968"/>
            <a:ext cx="3083067" cy="3117247"/>
          </a:xfrm>
          <a:prstGeom prst="rect">
            <a:avLst/>
          </a:prstGeom>
        </p:spPr>
      </p:pic>
      <p:pic>
        <p:nvPicPr>
          <p:cNvPr id="10" name="図 9">
            <a:extLst>
              <a:ext uri="{FF2B5EF4-FFF2-40B4-BE49-F238E27FC236}">
                <a16:creationId xmlns="" xmlns:a16="http://schemas.microsoft.com/office/drawing/2014/main" id="{17D1D380-3F50-4619-9FBA-BF5C47161398}"/>
              </a:ext>
            </a:extLst>
          </p:cNvPr>
          <p:cNvPicPr>
            <a:picLocks noChangeAspect="1"/>
          </p:cNvPicPr>
          <p:nvPr/>
        </p:nvPicPr>
        <p:blipFill>
          <a:blip r:embed="rId3"/>
          <a:stretch>
            <a:fillRect/>
          </a:stretch>
        </p:blipFill>
        <p:spPr>
          <a:xfrm>
            <a:off x="4968762" y="3140969"/>
            <a:ext cx="2879984" cy="3048294"/>
          </a:xfrm>
          <a:prstGeom prst="rect">
            <a:avLst/>
          </a:prstGeom>
        </p:spPr>
      </p:pic>
      <p:cxnSp>
        <p:nvCxnSpPr>
          <p:cNvPr id="14" name="直線矢印コネクタ 13">
            <a:extLst>
              <a:ext uri="{FF2B5EF4-FFF2-40B4-BE49-F238E27FC236}">
                <a16:creationId xmlns="" xmlns:a16="http://schemas.microsoft.com/office/drawing/2014/main" id="{88C657A0-46CB-4911-B65A-44D494DD65D1}"/>
              </a:ext>
            </a:extLst>
          </p:cNvPr>
          <p:cNvCxnSpPr/>
          <p:nvPr/>
        </p:nvCxnSpPr>
        <p:spPr>
          <a:xfrm flipH="1">
            <a:off x="5953168" y="3345692"/>
            <a:ext cx="216024" cy="221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 xmlns:a16="http://schemas.microsoft.com/office/drawing/2014/main" id="{91CD2A46-8B73-4A13-A42E-8649F2C9C316}"/>
              </a:ext>
            </a:extLst>
          </p:cNvPr>
          <p:cNvCxnSpPr/>
          <p:nvPr/>
        </p:nvCxnSpPr>
        <p:spPr>
          <a:xfrm flipH="1">
            <a:off x="7561691" y="3316349"/>
            <a:ext cx="216024" cy="221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 xmlns:a16="http://schemas.microsoft.com/office/drawing/2014/main" id="{1F03BC88-8092-4FC6-B013-AC78068133B1}"/>
              </a:ext>
            </a:extLst>
          </p:cNvPr>
          <p:cNvCxnSpPr/>
          <p:nvPr/>
        </p:nvCxnSpPr>
        <p:spPr>
          <a:xfrm flipH="1">
            <a:off x="6594200" y="3092903"/>
            <a:ext cx="216024" cy="221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 xmlns:a16="http://schemas.microsoft.com/office/drawing/2014/main" id="{FB0B7354-AEF4-4D9D-9D1A-E9BFD25B47C6}"/>
              </a:ext>
            </a:extLst>
          </p:cNvPr>
          <p:cNvCxnSpPr/>
          <p:nvPr/>
        </p:nvCxnSpPr>
        <p:spPr>
          <a:xfrm flipH="1">
            <a:off x="2963477" y="3321749"/>
            <a:ext cx="216024" cy="221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 xmlns:a16="http://schemas.microsoft.com/office/drawing/2014/main" id="{C7B7DE17-6AD2-4495-8888-774078F27158}"/>
              </a:ext>
            </a:extLst>
          </p:cNvPr>
          <p:cNvCxnSpPr/>
          <p:nvPr/>
        </p:nvCxnSpPr>
        <p:spPr>
          <a:xfrm flipH="1">
            <a:off x="4644008" y="3284984"/>
            <a:ext cx="216024" cy="221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 xmlns:a16="http://schemas.microsoft.com/office/drawing/2014/main" id="{8AFEF7AE-943F-417F-8404-DFA7C3E6D377}"/>
              </a:ext>
            </a:extLst>
          </p:cNvPr>
          <p:cNvCxnSpPr/>
          <p:nvPr/>
        </p:nvCxnSpPr>
        <p:spPr>
          <a:xfrm flipH="1">
            <a:off x="3635896" y="3279760"/>
            <a:ext cx="216024" cy="221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normAutofit fontScale="90000"/>
          </a:bodyPr>
          <a:lstStyle/>
          <a:p>
            <a:r>
              <a:rPr lang="ja-JP" altLang="ja-JP" dirty="0"/>
              <a:t>アミロイドβ凝集塊生成に対する評価</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13</a:t>
            </a:fld>
            <a:endParaRPr kumimoji="1" lang="ja-JP" altLang="en-US"/>
          </a:p>
        </p:txBody>
      </p:sp>
      <p:sp>
        <p:nvSpPr>
          <p:cNvPr id="7" name="テキスト ボックス 6"/>
          <p:cNvSpPr txBox="1"/>
          <p:nvPr/>
        </p:nvSpPr>
        <p:spPr>
          <a:xfrm>
            <a:off x="1259632" y="5949280"/>
            <a:ext cx="7488831" cy="923330"/>
          </a:xfrm>
          <a:prstGeom prst="rect">
            <a:avLst/>
          </a:prstGeom>
          <a:noFill/>
        </p:spPr>
        <p:txBody>
          <a:bodyPr wrap="square" rtlCol="0">
            <a:spAutoFit/>
          </a:bodyPr>
          <a:lstStyle/>
          <a:p>
            <a:r>
              <a:rPr lang="en-US" altLang="ja-JP" dirty="0"/>
              <a:t>YHK, BW</a:t>
            </a:r>
            <a:r>
              <a:rPr lang="ja-JP" altLang="en-US" dirty="0"/>
              <a:t>抽出物は細胞毒性のない濃度（</a:t>
            </a:r>
            <a:r>
              <a:rPr lang="en-US" altLang="ja-JP" dirty="0"/>
              <a:t>5mg/mL</a:t>
            </a:r>
            <a:r>
              <a:rPr lang="ja-JP" altLang="en-US" dirty="0"/>
              <a:t>）で</a:t>
            </a:r>
            <a:r>
              <a:rPr lang="en-US" altLang="ja-JP" dirty="0"/>
              <a:t>Aβ (10uM) </a:t>
            </a:r>
            <a:r>
              <a:rPr lang="ja-JP" altLang="en-US" dirty="0"/>
              <a:t>の凝集塊生成をコントロールに比べそれぞれ</a:t>
            </a:r>
            <a:r>
              <a:rPr lang="en-US" altLang="ja-JP" dirty="0"/>
              <a:t>32, 40%</a:t>
            </a:r>
            <a:r>
              <a:rPr lang="ja-JP" altLang="en-US" dirty="0"/>
              <a:t>阻害した。凝集塊生成を促進する</a:t>
            </a:r>
            <a:r>
              <a:rPr lang="en-US" altLang="ja-JP" dirty="0"/>
              <a:t>4-HNE</a:t>
            </a:r>
            <a:r>
              <a:rPr lang="ja-JP" altLang="en-US" dirty="0"/>
              <a:t>存在下ではコントロールに比べそれぞれ</a:t>
            </a:r>
            <a:r>
              <a:rPr lang="en-US" altLang="ja-JP" dirty="0"/>
              <a:t>38,</a:t>
            </a:r>
            <a:r>
              <a:rPr lang="ja-JP" altLang="en-US" dirty="0"/>
              <a:t> </a:t>
            </a:r>
            <a:r>
              <a:rPr lang="en-US" altLang="ja-JP" dirty="0"/>
              <a:t>40%</a:t>
            </a:r>
            <a:r>
              <a:rPr lang="ja-JP" altLang="en-US" dirty="0"/>
              <a:t>凝集を阻害した。</a:t>
            </a:r>
            <a:endParaRPr kumimoji="1" lang="ja-JP" altLang="en-US" dirty="0"/>
          </a:p>
        </p:txBody>
      </p:sp>
      <p:cxnSp>
        <p:nvCxnSpPr>
          <p:cNvPr id="8" name="直線コネクタ 7"/>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 xmlns:a16="http://schemas.microsoft.com/office/drawing/2014/main" id="{C3ECA349-2DD7-4097-9A26-E535CCF926F8}"/>
              </a:ext>
            </a:extLst>
          </p:cNvPr>
          <p:cNvPicPr>
            <a:picLocks noChangeAspect="1"/>
          </p:cNvPicPr>
          <p:nvPr/>
        </p:nvPicPr>
        <p:blipFill>
          <a:blip r:embed="rId2"/>
          <a:stretch>
            <a:fillRect/>
          </a:stretch>
        </p:blipFill>
        <p:spPr>
          <a:xfrm>
            <a:off x="1409179" y="1417638"/>
            <a:ext cx="6116183" cy="4515835"/>
          </a:xfrm>
          <a:prstGeom prst="rect">
            <a:avLst/>
          </a:prstGeom>
        </p:spPr>
      </p:pic>
      <p:cxnSp>
        <p:nvCxnSpPr>
          <p:cNvPr id="18" name="直線矢印コネクタ 17">
            <a:extLst>
              <a:ext uri="{FF2B5EF4-FFF2-40B4-BE49-F238E27FC236}">
                <a16:creationId xmlns="" xmlns:a16="http://schemas.microsoft.com/office/drawing/2014/main" id="{D0B1AE7C-6C9F-4FDA-BE15-7863581F552F}"/>
              </a:ext>
            </a:extLst>
          </p:cNvPr>
          <p:cNvCxnSpPr>
            <a:cxnSpLocks/>
          </p:cNvCxnSpPr>
          <p:nvPr/>
        </p:nvCxnSpPr>
        <p:spPr>
          <a:xfrm>
            <a:off x="3662498" y="2564904"/>
            <a:ext cx="0" cy="72008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 xmlns:a16="http://schemas.microsoft.com/office/drawing/2014/main" id="{592CC0B8-A8F7-437C-BAF0-E4DA85C5CDCF}"/>
              </a:ext>
            </a:extLst>
          </p:cNvPr>
          <p:cNvSpPr txBox="1"/>
          <p:nvPr/>
        </p:nvSpPr>
        <p:spPr>
          <a:xfrm>
            <a:off x="2627784" y="2130242"/>
            <a:ext cx="1351652" cy="338554"/>
          </a:xfrm>
          <a:prstGeom prst="rect">
            <a:avLst/>
          </a:prstGeom>
          <a:noFill/>
        </p:spPr>
        <p:txBody>
          <a:bodyPr wrap="none" rtlCol="0">
            <a:spAutoFit/>
          </a:bodyPr>
          <a:lstStyle/>
          <a:p>
            <a:r>
              <a:rPr lang="en-US" altLang="ja-JP" sz="1600" b="1" dirty="0">
                <a:solidFill>
                  <a:srgbClr val="0070C0"/>
                </a:solidFill>
              </a:rPr>
              <a:t>YHK 32</a:t>
            </a:r>
            <a:r>
              <a:rPr kumimoji="1" lang="en-US" altLang="ja-JP" sz="1600" b="1" dirty="0">
                <a:solidFill>
                  <a:srgbClr val="0070C0"/>
                </a:solidFill>
              </a:rPr>
              <a:t>%</a:t>
            </a:r>
            <a:r>
              <a:rPr kumimoji="1" lang="ja-JP" altLang="en-US" sz="1600" b="1" dirty="0">
                <a:solidFill>
                  <a:srgbClr val="0070C0"/>
                </a:solidFill>
              </a:rPr>
              <a:t>減少</a:t>
            </a:r>
          </a:p>
        </p:txBody>
      </p:sp>
      <p:cxnSp>
        <p:nvCxnSpPr>
          <p:cNvPr id="25" name="直線矢印コネクタ 24">
            <a:extLst>
              <a:ext uri="{FF2B5EF4-FFF2-40B4-BE49-F238E27FC236}">
                <a16:creationId xmlns="" xmlns:a16="http://schemas.microsoft.com/office/drawing/2014/main" id="{D3AA7521-549B-491C-96EF-5435EF48DBEA}"/>
              </a:ext>
            </a:extLst>
          </p:cNvPr>
          <p:cNvCxnSpPr>
            <a:cxnSpLocks/>
          </p:cNvCxnSpPr>
          <p:nvPr/>
        </p:nvCxnSpPr>
        <p:spPr>
          <a:xfrm>
            <a:off x="4716016" y="2564904"/>
            <a:ext cx="0" cy="86409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 xmlns:a16="http://schemas.microsoft.com/office/drawing/2014/main" id="{5DBF40D1-8F73-4D15-A818-06A690EF6A88}"/>
              </a:ext>
            </a:extLst>
          </p:cNvPr>
          <p:cNvSpPr txBox="1"/>
          <p:nvPr/>
        </p:nvSpPr>
        <p:spPr>
          <a:xfrm>
            <a:off x="3978650" y="2122984"/>
            <a:ext cx="1300549" cy="338554"/>
          </a:xfrm>
          <a:prstGeom prst="rect">
            <a:avLst/>
          </a:prstGeom>
          <a:noFill/>
        </p:spPr>
        <p:txBody>
          <a:bodyPr wrap="none" rtlCol="0">
            <a:spAutoFit/>
          </a:bodyPr>
          <a:lstStyle/>
          <a:p>
            <a:r>
              <a:rPr kumimoji="1" lang="en-US" altLang="ja-JP" sz="1600" b="1" dirty="0"/>
              <a:t>BW 40%</a:t>
            </a:r>
            <a:r>
              <a:rPr kumimoji="1" lang="ja-JP" altLang="en-US" sz="1600" b="1" dirty="0"/>
              <a:t>減少</a:t>
            </a:r>
          </a:p>
        </p:txBody>
      </p:sp>
      <p:cxnSp>
        <p:nvCxnSpPr>
          <p:cNvPr id="28" name="直線矢印コネクタ 27">
            <a:extLst>
              <a:ext uri="{FF2B5EF4-FFF2-40B4-BE49-F238E27FC236}">
                <a16:creationId xmlns="" xmlns:a16="http://schemas.microsoft.com/office/drawing/2014/main" id="{EA1CB1A4-7899-42FD-8AD2-0F5599302263}"/>
              </a:ext>
            </a:extLst>
          </p:cNvPr>
          <p:cNvCxnSpPr>
            <a:cxnSpLocks/>
          </p:cNvCxnSpPr>
          <p:nvPr/>
        </p:nvCxnSpPr>
        <p:spPr>
          <a:xfrm>
            <a:off x="6922953" y="2041026"/>
            <a:ext cx="0" cy="10431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 xmlns:a16="http://schemas.microsoft.com/office/drawing/2014/main" id="{3687C1EC-212B-4F8D-89B5-B5A2C7504AAA}"/>
              </a:ext>
            </a:extLst>
          </p:cNvPr>
          <p:cNvSpPr txBox="1"/>
          <p:nvPr/>
        </p:nvSpPr>
        <p:spPr>
          <a:xfrm>
            <a:off x="6434272" y="1556737"/>
            <a:ext cx="1300549" cy="338554"/>
          </a:xfrm>
          <a:prstGeom prst="rect">
            <a:avLst/>
          </a:prstGeom>
          <a:solidFill>
            <a:schemeClr val="bg1"/>
          </a:solidFill>
        </p:spPr>
        <p:txBody>
          <a:bodyPr wrap="none" rtlCol="0">
            <a:spAutoFit/>
          </a:bodyPr>
          <a:lstStyle/>
          <a:p>
            <a:r>
              <a:rPr lang="en-US" altLang="ja-JP" sz="1600" b="1" dirty="0"/>
              <a:t>BW 40</a:t>
            </a:r>
            <a:r>
              <a:rPr kumimoji="1" lang="en-US" altLang="ja-JP" sz="1600" b="1" dirty="0"/>
              <a:t>%</a:t>
            </a:r>
            <a:r>
              <a:rPr kumimoji="1" lang="ja-JP" altLang="en-US" sz="1600" b="1" dirty="0"/>
              <a:t>減少</a:t>
            </a:r>
          </a:p>
        </p:txBody>
      </p:sp>
      <p:cxnSp>
        <p:nvCxnSpPr>
          <p:cNvPr id="30" name="直線矢印コネクタ 29">
            <a:extLst>
              <a:ext uri="{FF2B5EF4-FFF2-40B4-BE49-F238E27FC236}">
                <a16:creationId xmlns="" xmlns:a16="http://schemas.microsoft.com/office/drawing/2014/main" id="{74FEAF71-D79B-4A75-A6E4-57F9C770A167}"/>
              </a:ext>
            </a:extLst>
          </p:cNvPr>
          <p:cNvCxnSpPr>
            <a:cxnSpLocks/>
          </p:cNvCxnSpPr>
          <p:nvPr/>
        </p:nvCxnSpPr>
        <p:spPr>
          <a:xfrm>
            <a:off x="5871543" y="2041026"/>
            <a:ext cx="0" cy="104319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 xmlns:a16="http://schemas.microsoft.com/office/drawing/2014/main" id="{96BA5F3B-2F78-4153-BA9E-6838B4116719}"/>
              </a:ext>
            </a:extLst>
          </p:cNvPr>
          <p:cNvSpPr txBox="1"/>
          <p:nvPr/>
        </p:nvSpPr>
        <p:spPr>
          <a:xfrm>
            <a:off x="5104271" y="1586267"/>
            <a:ext cx="1351652" cy="338554"/>
          </a:xfrm>
          <a:prstGeom prst="rect">
            <a:avLst/>
          </a:prstGeom>
          <a:noFill/>
        </p:spPr>
        <p:txBody>
          <a:bodyPr wrap="none" rtlCol="0">
            <a:spAutoFit/>
          </a:bodyPr>
          <a:lstStyle/>
          <a:p>
            <a:r>
              <a:rPr lang="en-US" altLang="ja-JP" sz="1600" b="1" dirty="0">
                <a:solidFill>
                  <a:srgbClr val="0070C0"/>
                </a:solidFill>
              </a:rPr>
              <a:t>YHK 38</a:t>
            </a:r>
            <a:r>
              <a:rPr kumimoji="1" lang="en-US" altLang="ja-JP" sz="1600" b="1" dirty="0">
                <a:solidFill>
                  <a:srgbClr val="0070C0"/>
                </a:solidFill>
              </a:rPr>
              <a:t>%</a:t>
            </a:r>
            <a:r>
              <a:rPr kumimoji="1" lang="ja-JP" altLang="en-US" sz="1600" b="1" dirty="0">
                <a:solidFill>
                  <a:srgbClr val="0070C0"/>
                </a:solidFill>
              </a:rPr>
              <a:t>減少</a:t>
            </a:r>
          </a:p>
        </p:txBody>
      </p:sp>
    </p:spTree>
    <p:extLst>
      <p:ext uri="{BB962C8B-B14F-4D97-AF65-F5344CB8AC3E}">
        <p14:creationId xmlns:p14="http://schemas.microsoft.com/office/powerpoint/2010/main" val="30260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820472" cy="1143000"/>
          </a:xfrm>
        </p:spPr>
        <p:txBody>
          <a:bodyPr>
            <a:normAutofit fontScale="90000"/>
          </a:bodyPr>
          <a:lstStyle/>
          <a:p>
            <a:r>
              <a:rPr lang="en-US" altLang="ja-JP" dirty="0"/>
              <a:t>Aβ </a:t>
            </a:r>
            <a:r>
              <a:rPr lang="ja-JP" altLang="ja-JP" dirty="0"/>
              <a:t>の凝集塊生成後に対する</a:t>
            </a:r>
            <a:r>
              <a:rPr lang="en-US" altLang="ja-JP" dirty="0"/>
              <a:t>YHK, BW</a:t>
            </a:r>
            <a:r>
              <a:rPr lang="ja-JP" altLang="ja-JP" dirty="0"/>
              <a:t>の凝集塊解離効果</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14</a:t>
            </a:fld>
            <a:endParaRPr kumimoji="1" lang="ja-JP" altLang="en-US"/>
          </a:p>
        </p:txBody>
      </p:sp>
      <p:cxnSp>
        <p:nvCxnSpPr>
          <p:cNvPr id="12" name="直線コネクタ 11"/>
          <p:cNvCxnSpPr/>
          <p:nvPr/>
        </p:nvCxnSpPr>
        <p:spPr>
          <a:xfrm>
            <a:off x="323528" y="1412776"/>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 xmlns:a16="http://schemas.microsoft.com/office/drawing/2014/main" id="{FF000678-4EE7-4DBB-BAFC-CA1ADC348A75}"/>
              </a:ext>
            </a:extLst>
          </p:cNvPr>
          <p:cNvSpPr txBox="1"/>
          <p:nvPr/>
        </p:nvSpPr>
        <p:spPr>
          <a:xfrm>
            <a:off x="7524328" y="2276872"/>
            <a:ext cx="1110112" cy="369332"/>
          </a:xfrm>
          <a:prstGeom prst="rect">
            <a:avLst/>
          </a:prstGeom>
          <a:noFill/>
        </p:spPr>
        <p:txBody>
          <a:bodyPr wrap="none" rtlCol="0">
            <a:spAutoFit/>
          </a:bodyPr>
          <a:lstStyle/>
          <a:p>
            <a:r>
              <a:rPr kumimoji="1" lang="en-US" altLang="ja-JP" dirty="0"/>
              <a:t>YHK</a:t>
            </a:r>
            <a:r>
              <a:rPr kumimoji="1" lang="ja-JP" altLang="en-US" dirty="0"/>
              <a:t> </a:t>
            </a:r>
            <a:r>
              <a:rPr kumimoji="1" lang="en-US" altLang="ja-JP" dirty="0"/>
              <a:t>+</a:t>
            </a:r>
            <a:r>
              <a:rPr kumimoji="1" lang="ja-JP" altLang="en-US" dirty="0"/>
              <a:t> </a:t>
            </a:r>
            <a:r>
              <a:rPr kumimoji="1" lang="en-US" altLang="ja-JP" dirty="0"/>
              <a:t>BW</a:t>
            </a:r>
            <a:endParaRPr kumimoji="1" lang="ja-JP" altLang="en-US" dirty="0"/>
          </a:p>
        </p:txBody>
      </p:sp>
      <p:sp>
        <p:nvSpPr>
          <p:cNvPr id="25" name="テキスト ボックス 24">
            <a:extLst>
              <a:ext uri="{FF2B5EF4-FFF2-40B4-BE49-F238E27FC236}">
                <a16:creationId xmlns="" xmlns:a16="http://schemas.microsoft.com/office/drawing/2014/main" id="{65F4443D-AC7F-4AB0-8B9A-23E0F2C203D7}"/>
              </a:ext>
            </a:extLst>
          </p:cNvPr>
          <p:cNvSpPr txBox="1"/>
          <p:nvPr/>
        </p:nvSpPr>
        <p:spPr>
          <a:xfrm>
            <a:off x="1835696" y="6167045"/>
            <a:ext cx="6408712" cy="369332"/>
          </a:xfrm>
          <a:prstGeom prst="rect">
            <a:avLst/>
          </a:prstGeom>
          <a:noFill/>
        </p:spPr>
        <p:txBody>
          <a:bodyPr wrap="square" rtlCol="0">
            <a:spAutoFit/>
          </a:bodyPr>
          <a:lstStyle/>
          <a:p>
            <a:r>
              <a:rPr lang="ja-JP" altLang="en-US" dirty="0"/>
              <a:t>コントロール</a:t>
            </a:r>
            <a:r>
              <a:rPr lang="ja-JP" altLang="ja-JP" dirty="0"/>
              <a:t>に比べ</a:t>
            </a:r>
            <a:r>
              <a:rPr lang="en-US" altLang="ja-JP" dirty="0"/>
              <a:t>YHK 22%, BW30</a:t>
            </a:r>
            <a:r>
              <a:rPr lang="ja-JP" altLang="ja-JP" dirty="0"/>
              <a:t>％の改善率であった。</a:t>
            </a:r>
            <a:endParaRPr lang="ja-JP" altLang="en-US" dirty="0"/>
          </a:p>
        </p:txBody>
      </p:sp>
      <p:pic>
        <p:nvPicPr>
          <p:cNvPr id="5" name="図 4">
            <a:extLst>
              <a:ext uri="{FF2B5EF4-FFF2-40B4-BE49-F238E27FC236}">
                <a16:creationId xmlns="" xmlns:a16="http://schemas.microsoft.com/office/drawing/2014/main" id="{35BA5A10-B948-40C6-BA7C-CE512C3243B1}"/>
              </a:ext>
            </a:extLst>
          </p:cNvPr>
          <p:cNvPicPr>
            <a:picLocks noChangeAspect="1"/>
          </p:cNvPicPr>
          <p:nvPr/>
        </p:nvPicPr>
        <p:blipFill>
          <a:blip r:embed="rId2"/>
          <a:stretch>
            <a:fillRect/>
          </a:stretch>
        </p:blipFill>
        <p:spPr>
          <a:xfrm>
            <a:off x="2051720" y="1556792"/>
            <a:ext cx="4903077" cy="4676884"/>
          </a:xfrm>
          <a:prstGeom prst="rect">
            <a:avLst/>
          </a:prstGeom>
        </p:spPr>
      </p:pic>
      <p:cxnSp>
        <p:nvCxnSpPr>
          <p:cNvPr id="30" name="直線矢印コネクタ 29">
            <a:extLst>
              <a:ext uri="{FF2B5EF4-FFF2-40B4-BE49-F238E27FC236}">
                <a16:creationId xmlns="" xmlns:a16="http://schemas.microsoft.com/office/drawing/2014/main" id="{E7C99380-D125-4DED-980A-E77B3D16FFC8}"/>
              </a:ext>
            </a:extLst>
          </p:cNvPr>
          <p:cNvCxnSpPr>
            <a:cxnSpLocks/>
          </p:cNvCxnSpPr>
          <p:nvPr/>
        </p:nvCxnSpPr>
        <p:spPr>
          <a:xfrm>
            <a:off x="4572000" y="2515684"/>
            <a:ext cx="0" cy="553276"/>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 xmlns:a16="http://schemas.microsoft.com/office/drawing/2014/main" id="{FE54F904-988C-4EC9-A6CE-289E6D722F07}"/>
              </a:ext>
            </a:extLst>
          </p:cNvPr>
          <p:cNvSpPr txBox="1"/>
          <p:nvPr/>
        </p:nvSpPr>
        <p:spPr>
          <a:xfrm>
            <a:off x="3635896" y="2122984"/>
            <a:ext cx="1351652" cy="338554"/>
          </a:xfrm>
          <a:prstGeom prst="rect">
            <a:avLst/>
          </a:prstGeom>
          <a:noFill/>
        </p:spPr>
        <p:txBody>
          <a:bodyPr wrap="none" rtlCol="0">
            <a:spAutoFit/>
          </a:bodyPr>
          <a:lstStyle/>
          <a:p>
            <a:r>
              <a:rPr lang="en-US" altLang="ja-JP" sz="1600" b="1" dirty="0">
                <a:solidFill>
                  <a:srgbClr val="0070C0"/>
                </a:solidFill>
              </a:rPr>
              <a:t>YHK 22</a:t>
            </a:r>
            <a:r>
              <a:rPr kumimoji="1" lang="en-US" altLang="ja-JP" sz="1600" b="1" dirty="0">
                <a:solidFill>
                  <a:srgbClr val="0070C0"/>
                </a:solidFill>
              </a:rPr>
              <a:t>%</a:t>
            </a:r>
            <a:r>
              <a:rPr kumimoji="1" lang="ja-JP" altLang="en-US" sz="1600" b="1" dirty="0">
                <a:solidFill>
                  <a:srgbClr val="0070C0"/>
                </a:solidFill>
              </a:rPr>
              <a:t>減少</a:t>
            </a:r>
          </a:p>
        </p:txBody>
      </p:sp>
      <p:cxnSp>
        <p:nvCxnSpPr>
          <p:cNvPr id="32" name="直線矢印コネクタ 31">
            <a:extLst>
              <a:ext uri="{FF2B5EF4-FFF2-40B4-BE49-F238E27FC236}">
                <a16:creationId xmlns="" xmlns:a16="http://schemas.microsoft.com/office/drawing/2014/main" id="{E5001712-2420-499F-B6CC-469A5BC6C4E3}"/>
              </a:ext>
            </a:extLst>
          </p:cNvPr>
          <p:cNvCxnSpPr>
            <a:cxnSpLocks/>
          </p:cNvCxnSpPr>
          <p:nvPr/>
        </p:nvCxnSpPr>
        <p:spPr>
          <a:xfrm>
            <a:off x="6084168" y="2545173"/>
            <a:ext cx="0" cy="73808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 xmlns:a16="http://schemas.microsoft.com/office/drawing/2014/main" id="{262E263A-78E9-4DBF-BECF-206DFDA30BE9}"/>
              </a:ext>
            </a:extLst>
          </p:cNvPr>
          <p:cNvSpPr txBox="1"/>
          <p:nvPr/>
        </p:nvSpPr>
        <p:spPr>
          <a:xfrm>
            <a:off x="6051830" y="2596620"/>
            <a:ext cx="1300549" cy="338554"/>
          </a:xfrm>
          <a:prstGeom prst="rect">
            <a:avLst/>
          </a:prstGeom>
          <a:noFill/>
        </p:spPr>
        <p:txBody>
          <a:bodyPr wrap="none" rtlCol="0">
            <a:spAutoFit/>
          </a:bodyPr>
          <a:lstStyle/>
          <a:p>
            <a:r>
              <a:rPr lang="en-US" altLang="ja-JP" sz="1600" b="1" dirty="0"/>
              <a:t>BW 30</a:t>
            </a:r>
            <a:r>
              <a:rPr kumimoji="1" lang="en-US" altLang="ja-JP" sz="1600" b="1" dirty="0"/>
              <a:t>%</a:t>
            </a:r>
            <a:r>
              <a:rPr kumimoji="1" lang="ja-JP" altLang="en-US" sz="1600" b="1" dirty="0"/>
              <a:t>減少</a:t>
            </a:r>
          </a:p>
        </p:txBody>
      </p:sp>
    </p:spTree>
    <p:extLst>
      <p:ext uri="{BB962C8B-B14F-4D97-AF65-F5344CB8AC3E}">
        <p14:creationId xmlns:p14="http://schemas.microsoft.com/office/powerpoint/2010/main" val="1770869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結論</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15</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15616" y="1940639"/>
            <a:ext cx="7272808" cy="4401205"/>
          </a:xfrm>
          <a:prstGeom prst="rect">
            <a:avLst/>
          </a:prstGeom>
          <a:noFill/>
        </p:spPr>
        <p:txBody>
          <a:bodyPr wrap="square" rtlCol="0">
            <a:spAutoFit/>
          </a:bodyPr>
          <a:lstStyle/>
          <a:p>
            <a:r>
              <a:rPr lang="ja-JP" altLang="en-US" sz="2800" dirty="0"/>
              <a:t>　</a:t>
            </a:r>
            <a:r>
              <a:rPr lang="ja-JP" altLang="ja-JP" sz="2800" dirty="0"/>
              <a:t>田七及び杜仲を含む漢方養生食品の</a:t>
            </a:r>
            <a:r>
              <a:rPr lang="ja-JP" altLang="en-US" sz="2800" dirty="0"/>
              <a:t>養生片仔癀 </a:t>
            </a:r>
            <a:r>
              <a:rPr lang="en-US" altLang="ja-JP" sz="2800" dirty="0"/>
              <a:t>(YHK) </a:t>
            </a:r>
            <a:r>
              <a:rPr lang="ja-JP" altLang="en-US" sz="2800" dirty="0"/>
              <a:t>及び</a:t>
            </a:r>
            <a:r>
              <a:rPr lang="ja-JP" altLang="ja-JP" sz="2800" dirty="0"/>
              <a:t>養脳力</a:t>
            </a:r>
            <a:r>
              <a:rPr lang="en-US" altLang="ja-JP" sz="2800" dirty="0"/>
              <a:t>(</a:t>
            </a:r>
            <a:r>
              <a:rPr lang="en-US" altLang="ja-JP" sz="2800" dirty="0" err="1"/>
              <a:t>BrainWell</a:t>
            </a:r>
            <a:r>
              <a:rPr lang="en-US" altLang="ja-JP" sz="2800" dirty="0"/>
              <a:t>)</a:t>
            </a:r>
            <a:r>
              <a:rPr lang="ja-JP" altLang="ja-JP" sz="2800" dirty="0"/>
              <a:t>は</a:t>
            </a:r>
            <a:r>
              <a:rPr lang="en-US" altLang="ja-JP" sz="2800" dirty="0"/>
              <a:t>A</a:t>
            </a:r>
            <a:r>
              <a:rPr lang="ja-JP" altLang="ja-JP" sz="2800" dirty="0"/>
              <a:t>βの凝集塊生成を阻害、または生成した凝集塊を乖離させる効果を有することから、認知症もしくはその心理症状、又は神経変性疾患</a:t>
            </a:r>
            <a:r>
              <a:rPr lang="ja-JP" altLang="en-US" sz="2800" dirty="0"/>
              <a:t>（アルツハイマー病など）</a:t>
            </a:r>
            <a:r>
              <a:rPr lang="ja-JP" altLang="ja-JP" sz="2800" dirty="0"/>
              <a:t>の予防もしくは治療に優れた効果を有することが期待される。</a:t>
            </a:r>
            <a:endParaRPr lang="en-US" altLang="ja-JP" sz="2800" dirty="0"/>
          </a:p>
          <a:p>
            <a:endParaRPr lang="en-US" altLang="ja-JP" sz="2800" dirty="0"/>
          </a:p>
          <a:p>
            <a:endParaRPr lang="en-US" altLang="ja-JP" sz="2800" dirty="0"/>
          </a:p>
          <a:p>
            <a:r>
              <a:rPr lang="ja-JP" altLang="en-US" sz="2800" dirty="0"/>
              <a:t>今後専門家のご指導を仰ぎたい。</a:t>
            </a:r>
            <a:endParaRPr lang="ja-JP" altLang="ja-JP"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 2"/>
          <p:cNvSpPr>
            <a:spLocks noGrp="1"/>
          </p:cNvSpPr>
          <p:nvPr>
            <p:ph idx="1"/>
          </p:nvPr>
        </p:nvSpPr>
        <p:spPr>
          <a:xfrm>
            <a:off x="606388" y="1417638"/>
            <a:ext cx="7931224" cy="4536504"/>
          </a:xfrm>
        </p:spPr>
        <p:txBody>
          <a:bodyPr>
            <a:normAutofit lnSpcReduction="10000"/>
          </a:bodyPr>
          <a:lstStyle/>
          <a:p>
            <a:pPr algn="ctr">
              <a:buNone/>
            </a:pPr>
            <a:r>
              <a:rPr lang="en-US" altLang="ja-JP" b="1" dirty="0"/>
              <a:t>65</a:t>
            </a:r>
            <a:r>
              <a:rPr lang="ja-JP" altLang="en-US" b="1" dirty="0"/>
              <a:t>歳以上の高齢者の認知症患者数と</a:t>
            </a:r>
            <a:endParaRPr lang="en-US" altLang="ja-JP" b="1" dirty="0"/>
          </a:p>
          <a:p>
            <a:pPr algn="ctr">
              <a:buNone/>
            </a:pPr>
            <a:r>
              <a:rPr lang="ja-JP" altLang="en-US" b="1" dirty="0"/>
              <a:t>有病率の将来推計</a:t>
            </a:r>
          </a:p>
          <a:p>
            <a:r>
              <a:rPr lang="ja-JP" altLang="en-US" dirty="0"/>
              <a:t>平成</a:t>
            </a:r>
            <a:r>
              <a:rPr lang="en-US" altLang="ja-JP" dirty="0"/>
              <a:t>24</a:t>
            </a:r>
            <a:r>
              <a:rPr lang="ja-JP" altLang="en-US" dirty="0"/>
              <a:t>（</a:t>
            </a:r>
            <a:r>
              <a:rPr lang="en-US" altLang="ja-JP" dirty="0"/>
              <a:t>2012</a:t>
            </a:r>
            <a:r>
              <a:rPr lang="ja-JP" altLang="en-US" dirty="0"/>
              <a:t>）年は認知症患者数が</a:t>
            </a:r>
            <a:r>
              <a:rPr lang="en-US" altLang="ja-JP" b="1" dirty="0"/>
              <a:t>462</a:t>
            </a:r>
            <a:r>
              <a:rPr lang="ja-JP" altLang="en-US" b="1" dirty="0"/>
              <a:t>万人</a:t>
            </a:r>
            <a:r>
              <a:rPr lang="ja-JP" altLang="en-US" dirty="0"/>
              <a:t>で</a:t>
            </a:r>
            <a:r>
              <a:rPr lang="en-US" altLang="ja-JP" dirty="0"/>
              <a:t>65</a:t>
            </a:r>
            <a:r>
              <a:rPr lang="ja-JP" altLang="en-US" dirty="0"/>
              <a:t>歳以上の高齢者の</a:t>
            </a:r>
            <a:r>
              <a:rPr lang="en-US" altLang="ja-JP" b="1" dirty="0"/>
              <a:t>7</a:t>
            </a:r>
            <a:r>
              <a:rPr lang="ja-JP" altLang="en-US" b="1" dirty="0"/>
              <a:t>人</a:t>
            </a:r>
            <a:r>
              <a:rPr lang="ja-JP" altLang="en-US" dirty="0"/>
              <a:t>に</a:t>
            </a:r>
            <a:r>
              <a:rPr lang="en-US" altLang="ja-JP" b="1" dirty="0"/>
              <a:t>1</a:t>
            </a:r>
            <a:r>
              <a:rPr lang="ja-JP" altLang="en-US" b="1" dirty="0"/>
              <a:t>人</a:t>
            </a:r>
            <a:r>
              <a:rPr lang="ja-JP" altLang="en-US" dirty="0"/>
              <a:t>（有病率</a:t>
            </a:r>
            <a:r>
              <a:rPr lang="en-US" altLang="ja-JP" dirty="0"/>
              <a:t>15.0</a:t>
            </a:r>
            <a:r>
              <a:rPr lang="ja-JP" altLang="en-US" dirty="0"/>
              <a:t>％）</a:t>
            </a:r>
            <a:endParaRPr lang="en-US" altLang="ja-JP" dirty="0"/>
          </a:p>
          <a:p>
            <a:r>
              <a:rPr lang="ja-JP" altLang="en-US" dirty="0"/>
              <a:t>平成</a:t>
            </a:r>
            <a:r>
              <a:rPr lang="en-US" altLang="ja-JP" dirty="0"/>
              <a:t>37</a:t>
            </a:r>
            <a:r>
              <a:rPr lang="ja-JP" altLang="en-US" dirty="0"/>
              <a:t>（</a:t>
            </a:r>
            <a:r>
              <a:rPr lang="en-US" altLang="ja-JP" dirty="0"/>
              <a:t>2025</a:t>
            </a:r>
            <a:r>
              <a:rPr lang="ja-JP" altLang="en-US" dirty="0"/>
              <a:t>）年には約</a:t>
            </a:r>
            <a:r>
              <a:rPr lang="en-US" altLang="ja-JP" b="1" dirty="0"/>
              <a:t>700</a:t>
            </a:r>
            <a:r>
              <a:rPr lang="ja-JP" altLang="en-US" b="1" dirty="0"/>
              <a:t>万人</a:t>
            </a:r>
            <a:r>
              <a:rPr lang="ja-JP" altLang="en-US" dirty="0"/>
              <a:t>、</a:t>
            </a:r>
            <a:r>
              <a:rPr lang="en-US" altLang="ja-JP" b="1" dirty="0"/>
              <a:t>5</a:t>
            </a:r>
            <a:r>
              <a:rPr lang="ja-JP" altLang="en-US" b="1" dirty="0"/>
              <a:t>人</a:t>
            </a:r>
            <a:r>
              <a:rPr lang="ja-JP" altLang="en-US" dirty="0"/>
              <a:t>に</a:t>
            </a:r>
            <a:r>
              <a:rPr lang="en-US" altLang="ja-JP" b="1" dirty="0"/>
              <a:t>1</a:t>
            </a:r>
            <a:r>
              <a:rPr lang="ja-JP" altLang="en-US" b="1" dirty="0"/>
              <a:t>人</a:t>
            </a:r>
            <a:r>
              <a:rPr lang="ja-JP" altLang="en-US" dirty="0"/>
              <a:t>になると見込まれている</a:t>
            </a:r>
            <a:endParaRPr lang="en-US" altLang="ja-JP" dirty="0"/>
          </a:p>
          <a:p>
            <a:pPr algn="ctr">
              <a:buNone/>
            </a:pPr>
            <a:r>
              <a:rPr lang="ja-JP" altLang="en-US" sz="2400" dirty="0"/>
              <a:t>厚生労働省老健局認知症施策推進室</a:t>
            </a:r>
          </a:p>
          <a:p>
            <a:pPr algn="ctr">
              <a:buNone/>
            </a:pPr>
            <a:r>
              <a:rPr lang="ja-JP" altLang="en-US" sz="2400" dirty="0"/>
              <a:t>平成</a:t>
            </a:r>
            <a:r>
              <a:rPr lang="en-US" altLang="ja-JP" sz="2400" dirty="0"/>
              <a:t>30</a:t>
            </a:r>
            <a:r>
              <a:rPr lang="ja-JP" altLang="en-US" sz="2400" dirty="0"/>
              <a:t>年の資料より </a:t>
            </a:r>
          </a:p>
          <a:p>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2</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 xmlns:a16="http://schemas.microsoft.com/office/drawing/2014/main" id="{F859FC87-8F6C-E442-A629-D8EB037496DF}"/>
              </a:ext>
            </a:extLst>
          </p:cNvPr>
          <p:cNvSpPr txBox="1"/>
          <p:nvPr/>
        </p:nvSpPr>
        <p:spPr>
          <a:xfrm>
            <a:off x="3655518" y="2515641"/>
            <a:ext cx="1828800" cy="1828800"/>
          </a:xfrm>
          <a:prstGeom prst="rect">
            <a:avLst/>
          </a:prstGeom>
          <a:noFill/>
        </p:spPr>
        <p:txBody>
          <a:bodyPr wrap="square" rtlCol="0">
            <a:spAutoFit/>
          </a:bodyPr>
          <a:lstStyle/>
          <a:p>
            <a:pPr algn="l"/>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 2"/>
          <p:cNvSpPr>
            <a:spLocks noGrp="1"/>
          </p:cNvSpPr>
          <p:nvPr>
            <p:ph idx="1"/>
          </p:nvPr>
        </p:nvSpPr>
        <p:spPr>
          <a:xfrm>
            <a:off x="827584" y="1412775"/>
            <a:ext cx="7931224" cy="5040555"/>
          </a:xfrm>
        </p:spPr>
        <p:txBody>
          <a:bodyPr>
            <a:normAutofit fontScale="92500" lnSpcReduction="20000"/>
          </a:bodyPr>
          <a:lstStyle/>
          <a:p>
            <a:r>
              <a:rPr lang="ja-JP" altLang="ja-JP" dirty="0"/>
              <a:t>認知症患者の増加に伴い本人はもとより、家族、地域、社会、国家の非建設的な負担の増大が世界的問題。</a:t>
            </a:r>
            <a:endParaRPr lang="en-US" altLang="ja-JP" dirty="0"/>
          </a:p>
          <a:p>
            <a:r>
              <a:rPr lang="ja-JP" altLang="ja-JP" dirty="0"/>
              <a:t>現在、ドネペジルやメマンチンなどの医薬品での治療が行われているが、副作用として循環器系や消化器系の症状をはじめ、医薬品に多くみられる肝機能障害が報告されている。</a:t>
            </a:r>
          </a:p>
          <a:p>
            <a:r>
              <a:rPr lang="ja-JP" altLang="ja-JP" dirty="0"/>
              <a:t>我々は漢方薬「抑肝散」が神経症、うつ病、不眠症、幼児夜泣きなどの適用で使用されていることに注目し、肝機能改善に効果のある漢方養生食品が認知症の治療につながる可能性を検討した。</a:t>
            </a:r>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3</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抑肝散の脳細胞に対する効果</a:t>
            </a:r>
          </a:p>
        </p:txBody>
      </p:sp>
      <p:sp>
        <p:nvSpPr>
          <p:cNvPr id="3" name="コンテンツ プレースホルダ 2"/>
          <p:cNvSpPr>
            <a:spLocks noGrp="1"/>
          </p:cNvSpPr>
          <p:nvPr>
            <p:ph idx="1"/>
          </p:nvPr>
        </p:nvSpPr>
        <p:spPr>
          <a:xfrm>
            <a:off x="1187624" y="1412776"/>
            <a:ext cx="7776864" cy="2016224"/>
          </a:xfrm>
        </p:spPr>
        <p:txBody>
          <a:bodyPr>
            <a:normAutofit/>
          </a:bodyPr>
          <a:lstStyle/>
          <a:p>
            <a:pPr>
              <a:buNone/>
            </a:pPr>
            <a:r>
              <a:rPr lang="ja-JP" altLang="en-US" sz="2200" b="1" dirty="0"/>
              <a:t>抑肝散</a:t>
            </a:r>
          </a:p>
          <a:p>
            <a:pPr>
              <a:buNone/>
            </a:pPr>
            <a:r>
              <a:rPr lang="ja-JP" altLang="en-US" sz="2200" dirty="0"/>
              <a:t>      </a:t>
            </a:r>
            <a:r>
              <a:rPr lang="ja-JP" altLang="en-US" sz="2000" dirty="0"/>
              <a:t>アルツハイマー病の進行性細胞変性に関して、病因物質のベータ アミロイド（</a:t>
            </a:r>
            <a:r>
              <a:rPr lang="en-US" altLang="ja-JP" sz="2000" dirty="0" err="1"/>
              <a:t>Aβ</a:t>
            </a:r>
            <a:r>
              <a:rPr lang="ja-JP" altLang="en-US" sz="2000" dirty="0"/>
              <a:t>）が誘発する神経細胞死を抑肝散が抑制したという報告があるが、そのメカニズ ムおよび活性成分の詳細は不明</a:t>
            </a:r>
            <a:endParaRPr lang="en-US" altLang="ja-JP" sz="2000" dirty="0"/>
          </a:p>
          <a:p>
            <a:pPr>
              <a:buNone/>
            </a:pPr>
            <a:endParaRPr lang="en-US" altLang="ja-JP" sz="2200" dirty="0"/>
          </a:p>
          <a:p>
            <a:endParaRPr lang="en-US" altLang="ja-JP" sz="2200"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4</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115616" y="2924944"/>
            <a:ext cx="7704856" cy="3240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 2"/>
          <p:cNvSpPr txBox="1">
            <a:spLocks/>
          </p:cNvSpPr>
          <p:nvPr/>
        </p:nvSpPr>
        <p:spPr>
          <a:xfrm>
            <a:off x="1331640" y="2996952"/>
            <a:ext cx="7416824" cy="31683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schemeClr val="tx1"/>
                </a:solidFill>
                <a:effectLst/>
                <a:uLnTx/>
                <a:uFillTx/>
                <a:latin typeface="+mn-lt"/>
                <a:ea typeface="+mn-ea"/>
                <a:cs typeface="+mn-cs"/>
              </a:rPr>
              <a:t>抑肝散</a:t>
            </a:r>
            <a:r>
              <a:rPr kumimoji="1" lang="zh-CN" altLang="en-US"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東北大学加齢医学研究所</a:t>
            </a:r>
            <a:endParaRPr kumimoji="1" lang="en-US" altLang="ja-JP" sz="2000" b="0" i="0" u="none" strike="noStrike" kern="1200" cap="none" spc="0" normalizeH="0" baseline="0" noProof="0" dirty="0">
              <a:ln>
                <a:noFill/>
              </a:ln>
              <a:solidFill>
                <a:schemeClr val="tx1"/>
              </a:solidFill>
              <a:effectLst/>
              <a:uLnTx/>
              <a:uFillTx/>
              <a:latin typeface="+mn-lt"/>
              <a:ea typeface="+mn-ea"/>
              <a:cs typeface="+mn-cs"/>
            </a:endParaRPr>
          </a:p>
          <a:p>
            <a:pPr marL="342900" indent="-342900">
              <a:spcBef>
                <a:spcPct val="20000"/>
              </a:spcBef>
              <a:buFont typeface="Arial" pitchFamily="34" charset="0"/>
              <a:buChar char="•"/>
            </a:pPr>
            <a:r>
              <a:rPr kumimoji="1" lang="ja-JP" altLang="en-US" sz="2000" b="0" i="0" u="none" strike="noStrike" kern="1200" cap="none" spc="0" normalizeH="0" baseline="0" noProof="0" dirty="0">
                <a:ln>
                  <a:noFill/>
                </a:ln>
                <a:solidFill>
                  <a:schemeClr val="tx1"/>
                </a:solidFill>
                <a:effectLst/>
                <a:uLnTx/>
                <a:uFillTx/>
                <a:latin typeface="+mn-lt"/>
                <a:ea typeface="+mn-ea"/>
                <a:cs typeface="+mn-cs"/>
              </a:rPr>
              <a:t>漢方方剤「抑肝散」によるアルツハイマー病</a:t>
            </a:r>
            <a:r>
              <a:rPr kumimoji="1" lang="en-US" altLang="ja-JP" sz="2000" b="0" i="0" u="none" strike="noStrike" kern="1200" cap="none" spc="0" normalizeH="0" baseline="0" noProof="0" dirty="0">
                <a:ln>
                  <a:noFill/>
                </a:ln>
                <a:solidFill>
                  <a:schemeClr val="tx1"/>
                </a:solidFill>
                <a:effectLst/>
                <a:uLnTx/>
                <a:uFillTx/>
                <a:latin typeface="+mn-lt"/>
                <a:ea typeface="+mn-ea"/>
                <a:cs typeface="+mn-cs"/>
              </a:rPr>
              <a:t>BPSD*</a:t>
            </a:r>
            <a:r>
              <a:rPr kumimoji="1" lang="ja-JP" altLang="en-US" sz="2000" b="0" i="0" u="none" strike="noStrike" kern="1200" cap="none" spc="0" normalizeH="0" baseline="0" noProof="0" dirty="0">
                <a:ln>
                  <a:noFill/>
                </a:ln>
                <a:solidFill>
                  <a:schemeClr val="tx1"/>
                </a:solidFill>
                <a:effectLst/>
                <a:uLnTx/>
                <a:uFillTx/>
                <a:latin typeface="+mn-lt"/>
                <a:ea typeface="+mn-ea"/>
                <a:cs typeface="+mn-cs"/>
              </a:rPr>
              <a:t>軽減効果の検証</a:t>
            </a:r>
            <a:r>
              <a:rPr kumimoji="1" lang="en-US" altLang="ja-JP" sz="2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2000" b="0" i="0" u="none" strike="noStrike" kern="1200" cap="none" spc="0" normalizeH="0" baseline="0" noProof="0" dirty="0">
                <a:ln>
                  <a:noFill/>
                </a:ln>
                <a:solidFill>
                  <a:schemeClr val="tx1"/>
                </a:solidFill>
                <a:effectLst/>
                <a:uLnTx/>
                <a:uFillTx/>
                <a:latin typeface="+mn-lt"/>
                <a:ea typeface="+mn-ea"/>
                <a:cs typeface="+mn-cs"/>
              </a:rPr>
              <a:t>プラセボ対照無作為化臨床第</a:t>
            </a:r>
            <a:r>
              <a:rPr kumimoji="1" lang="en-US" altLang="ja-JP" sz="2000" b="0" i="0" u="none" strike="noStrike" kern="1200" cap="none" spc="0" normalizeH="0" baseline="0" noProof="0" dirty="0">
                <a:ln>
                  <a:noFill/>
                </a:ln>
                <a:solidFill>
                  <a:schemeClr val="tx1"/>
                </a:solidFill>
                <a:effectLst/>
                <a:uLnTx/>
                <a:uFillTx/>
                <a:latin typeface="+mn-lt"/>
                <a:ea typeface="+mn-ea"/>
                <a:cs typeface="+mn-cs"/>
              </a:rPr>
              <a:t>II</a:t>
            </a:r>
            <a:r>
              <a:rPr kumimoji="1" lang="ja-JP" altLang="en-US" sz="2000" b="0" i="0" u="none" strike="noStrike" kern="1200" cap="none" spc="0" normalizeH="0" baseline="0" noProof="0" dirty="0">
                <a:ln>
                  <a:noFill/>
                </a:ln>
                <a:solidFill>
                  <a:schemeClr val="tx1"/>
                </a:solidFill>
                <a:effectLst/>
                <a:uLnTx/>
                <a:uFillTx/>
                <a:latin typeface="+mn-lt"/>
                <a:ea typeface="+mn-ea"/>
                <a:cs typeface="+mn-cs"/>
              </a:rPr>
              <a:t>相比較試験</a:t>
            </a:r>
            <a:r>
              <a:rPr kumimoji="1" lang="en-US" altLang="ja-JP" sz="2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2000" b="0" i="0" u="none" strike="noStrike" kern="1200" cap="none" spc="0" normalizeH="0" baseline="0" noProof="0" dirty="0">
                <a:ln>
                  <a:noFill/>
                </a:ln>
                <a:solidFill>
                  <a:schemeClr val="tx1"/>
                </a:solidFill>
                <a:effectLst/>
                <a:uLnTx/>
                <a:uFillTx/>
                <a:latin typeface="+mn-lt"/>
                <a:ea typeface="+mn-ea"/>
                <a:cs typeface="+mn-cs"/>
              </a:rPr>
              <a:t>（</a:t>
            </a:r>
            <a:r>
              <a:rPr kumimoji="1" lang="en-US" altLang="ja-JP" sz="2000" b="0" i="0" u="none" strike="noStrike" kern="1200" cap="none" spc="0" normalizeH="0" baseline="0" noProof="0" dirty="0">
                <a:ln>
                  <a:noFill/>
                </a:ln>
                <a:solidFill>
                  <a:schemeClr val="tx1"/>
                </a:solidFill>
                <a:effectLst/>
                <a:uLnTx/>
                <a:uFillTx/>
                <a:latin typeface="+mn-lt"/>
                <a:ea typeface="+mn-ea"/>
                <a:cs typeface="+mn-cs"/>
              </a:rPr>
              <a:t>2013</a:t>
            </a:r>
            <a:r>
              <a:rPr kumimoji="1" lang="ja-JP" altLang="en-US" sz="2000" b="0" i="0" u="none" strike="noStrike" kern="1200" cap="none" spc="0" normalizeH="0" baseline="0" noProof="0" dirty="0">
                <a:ln>
                  <a:noFill/>
                </a:ln>
                <a:solidFill>
                  <a:schemeClr val="tx1"/>
                </a:solidFill>
                <a:effectLst/>
                <a:uLnTx/>
                <a:uFillTx/>
                <a:latin typeface="+mn-lt"/>
                <a:ea typeface="+mn-ea"/>
                <a:cs typeface="+mn-cs"/>
              </a:rPr>
              <a:t>年終了、結果未公表</a:t>
            </a:r>
            <a:r>
              <a:rPr kumimoji="1" lang="en-US" altLang="ja-JP" sz="2000" b="0" i="0" u="none" strike="noStrike" kern="1200" cap="none" spc="0" normalizeH="0" baseline="0" noProof="0" dirty="0">
                <a:ln>
                  <a:noFill/>
                </a:ln>
                <a:solidFill>
                  <a:schemeClr val="tx1"/>
                </a:solidFill>
                <a:effectLst/>
                <a:uLnTx/>
                <a:uFillTx/>
                <a:latin typeface="+mn-lt"/>
                <a:ea typeface="+mn-ea"/>
                <a:cs typeface="+mn-cs"/>
              </a:rPr>
              <a:t>, </a:t>
            </a:r>
            <a:r>
              <a:rPr kumimoji="1" lang="ja-JP" altLang="en-US" sz="2000" b="1" i="0" u="none" strike="noStrike" kern="1200" cap="none" spc="0" normalizeH="0" baseline="0" noProof="0" dirty="0">
                <a:ln>
                  <a:noFill/>
                </a:ln>
                <a:solidFill>
                  <a:schemeClr val="tx1"/>
                </a:solidFill>
                <a:effectLst/>
                <a:uLnTx/>
                <a:uFillTx/>
                <a:latin typeface="+mn-lt"/>
                <a:ea typeface="+mn-ea"/>
                <a:cs typeface="+mn-cs"/>
              </a:rPr>
              <a:t>臨床試験登録システム　</a:t>
            </a:r>
            <a:r>
              <a:rPr kumimoji="1" lang="en-US" altLang="ja-JP" sz="2000" b="1" i="0" u="none" strike="noStrike" kern="1200" cap="none" spc="0" normalizeH="0" baseline="0" noProof="0" dirty="0">
                <a:ln>
                  <a:noFill/>
                </a:ln>
                <a:solidFill>
                  <a:schemeClr val="tx1"/>
                </a:solidFill>
                <a:effectLst/>
                <a:uLnTx/>
                <a:uFillTx/>
                <a:latin typeface="+mn-lt"/>
                <a:ea typeface="+mn-ea"/>
                <a:cs typeface="+mn-cs"/>
              </a:rPr>
              <a:t>UMIN Clinical Trials Registry</a:t>
            </a:r>
            <a:r>
              <a:rPr kumimoji="1" lang="ja-JP" altLang="en-US" sz="2000" b="1" i="0" u="none" strike="noStrike" kern="1200" cap="none" spc="0" normalizeH="0" baseline="0" noProof="0" dirty="0">
                <a:ln>
                  <a:noFill/>
                </a:ln>
                <a:solidFill>
                  <a:schemeClr val="tx1"/>
                </a:solidFill>
                <a:effectLst/>
                <a:uLnTx/>
                <a:uFillTx/>
                <a:latin typeface="+mn-lt"/>
                <a:ea typeface="+mn-ea"/>
                <a:cs typeface="+mn-cs"/>
              </a:rPr>
              <a:t>（</a:t>
            </a:r>
            <a:r>
              <a:rPr kumimoji="1" lang="en-US" altLang="ja-JP" sz="2000" b="1" i="0" u="none" strike="noStrike" kern="1200" cap="none" spc="0" normalizeH="0" baseline="0" noProof="0" dirty="0">
                <a:ln>
                  <a:noFill/>
                </a:ln>
                <a:solidFill>
                  <a:schemeClr val="tx1"/>
                </a:solidFill>
                <a:effectLst/>
                <a:uLnTx/>
                <a:uFillTx/>
                <a:latin typeface="+mn-lt"/>
                <a:ea typeface="+mn-ea"/>
                <a:cs typeface="+mn-cs"/>
              </a:rPr>
              <a:t>UMIN-CTR</a:t>
            </a:r>
            <a:r>
              <a:rPr kumimoji="1" lang="ja-JP" altLang="en-US" sz="2000" b="1" i="0" u="none" strike="noStrike" kern="1200" cap="none" spc="0" normalizeH="0" baseline="0" noProof="0" dirty="0">
                <a:ln>
                  <a:noFill/>
                </a:ln>
                <a:solidFill>
                  <a:schemeClr val="tx1"/>
                </a:solidFill>
                <a:effectLst/>
                <a:uLnTx/>
                <a:uFillTx/>
                <a:latin typeface="+mn-lt"/>
                <a:ea typeface="+mn-ea"/>
                <a:cs typeface="+mn-cs"/>
              </a:rPr>
              <a:t>）より）</a:t>
            </a:r>
            <a:endParaRPr kumimoji="1" lang="en-US" altLang="ja-JP" sz="2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北里大</a:t>
            </a:r>
            <a:r>
              <a:rPr lang="ja-JP" altLang="en-US" sz="2000" dirty="0">
                <a:latin typeface="ＭＳ ゴシック" pitchFamily="49" charset="-128"/>
                <a:ea typeface="ＭＳ ゴシック" pitchFamily="49" charset="-128"/>
              </a:rPr>
              <a:t>学</a:t>
            </a:r>
            <a:r>
              <a:rPr kumimoji="1" lang="ja-JP" altLang="en-US"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a:t>
            </a:r>
            <a:r>
              <a:rPr kumimoji="1" lang="en-US" altLang="ja-JP"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2015</a:t>
            </a:r>
            <a:r>
              <a:rPr kumimoji="1" lang="ja-JP" altLang="en-US"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年</a:t>
            </a:r>
            <a:r>
              <a:rPr kumimoji="1" lang="en-US" altLang="ja-JP"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抑肝散のベータアミロイドオリゴマー誘発神経細胞死抑制作用に関する研究</a:t>
            </a:r>
            <a:endParaRPr kumimoji="1" lang="en-US" altLang="ja-JP" sz="20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endParaRPr>
          </a:p>
        </p:txBody>
      </p:sp>
      <p:sp>
        <p:nvSpPr>
          <p:cNvPr id="11" name="テキスト ボックス 10"/>
          <p:cNvSpPr txBox="1"/>
          <p:nvPr/>
        </p:nvSpPr>
        <p:spPr>
          <a:xfrm>
            <a:off x="1403648" y="6237312"/>
            <a:ext cx="7415492" cy="307777"/>
          </a:xfrm>
          <a:prstGeom prst="rect">
            <a:avLst/>
          </a:prstGeom>
          <a:noFill/>
        </p:spPr>
        <p:txBody>
          <a:bodyPr wrap="none" rtlCol="0">
            <a:spAutoFit/>
          </a:bodyPr>
          <a:lstStyle/>
          <a:p>
            <a:r>
              <a:rPr lang="en-US" altLang="ja-JP" sz="1400" b="1" dirty="0"/>
              <a:t>*BPSD:</a:t>
            </a:r>
            <a:r>
              <a:rPr lang="ja-JP" altLang="en-US" sz="1400" b="1" dirty="0"/>
              <a:t>認知症に伴う行動・心理症状のこと。</a:t>
            </a:r>
            <a:r>
              <a:rPr lang="en-US" altLang="ja-JP" sz="1400" b="1" dirty="0"/>
              <a:t>Behavioral and Psychological Symptoms of Dementia</a:t>
            </a:r>
            <a:endParaRPr kumimoji="1" lang="ja-JP" altLang="en-US"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クリニカル・クエスチォン　</a:t>
            </a:r>
            <a:endParaRPr kumimoji="1" lang="ja-JP" altLang="en-US" dirty="0"/>
          </a:p>
        </p:txBody>
      </p:sp>
      <p:sp>
        <p:nvSpPr>
          <p:cNvPr id="3" name="コンテンツ プレースホルダ 2"/>
          <p:cNvSpPr>
            <a:spLocks noGrp="1"/>
          </p:cNvSpPr>
          <p:nvPr>
            <p:ph idx="1"/>
          </p:nvPr>
        </p:nvSpPr>
        <p:spPr>
          <a:xfrm>
            <a:off x="457200" y="1600200"/>
            <a:ext cx="8229600" cy="4525963"/>
          </a:xfrm>
        </p:spPr>
        <p:txBody>
          <a:bodyPr/>
          <a:lstStyle/>
          <a:p>
            <a:r>
              <a:rPr lang="ja-JP" altLang="en-US" dirty="0"/>
              <a:t>抑肝散の</a:t>
            </a:r>
            <a:r>
              <a:rPr kumimoji="1" lang="ja-JP" altLang="en-US" dirty="0"/>
              <a:t>脳に</a:t>
            </a:r>
            <a:r>
              <a:rPr lang="ja-JP" altLang="en-US" dirty="0"/>
              <a:t>対</a:t>
            </a:r>
            <a:r>
              <a:rPr kumimoji="1" lang="ja-JP" altLang="en-US" dirty="0"/>
              <a:t>する効果があるの</a:t>
            </a:r>
            <a:r>
              <a:rPr lang="ja-JP" altLang="en-US" dirty="0"/>
              <a:t>は偶然なのか？ 抑肝散はそもそも脳に対する治療薬ではない。肝臓に対する治療薬である。</a:t>
            </a:r>
            <a:endParaRPr lang="en-US" altLang="ja-JP" dirty="0"/>
          </a:p>
          <a:p>
            <a:endParaRPr lang="en-US" altLang="ja-JP" dirty="0"/>
          </a:p>
          <a:p>
            <a:pPr marL="0" indent="0">
              <a:buNone/>
            </a:pPr>
            <a:endParaRPr lang="en-US" altLang="ja-JP"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5</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肝臓と脳の関係</a:t>
            </a:r>
          </a:p>
        </p:txBody>
      </p:sp>
      <p:sp>
        <p:nvSpPr>
          <p:cNvPr id="3" name="コンテンツ プレースホルダ 2"/>
          <p:cNvSpPr>
            <a:spLocks noGrp="1"/>
          </p:cNvSpPr>
          <p:nvPr>
            <p:ph idx="1"/>
          </p:nvPr>
        </p:nvSpPr>
        <p:spPr>
          <a:xfrm>
            <a:off x="971600" y="1556792"/>
            <a:ext cx="7776864" cy="3384376"/>
          </a:xfrm>
        </p:spPr>
        <p:txBody>
          <a:bodyPr>
            <a:normAutofit/>
          </a:bodyPr>
          <a:lstStyle/>
          <a:p>
            <a:pPr marL="0" indent="0">
              <a:buNone/>
            </a:pPr>
            <a:r>
              <a:rPr lang="ja-JP" altLang="en-US" dirty="0"/>
              <a:t>“脑气不足治在肝”</a:t>
            </a:r>
            <a:endParaRPr lang="en-US" altLang="ja-JP" dirty="0"/>
          </a:p>
          <a:p>
            <a:pPr marL="0" indent="0">
              <a:buNone/>
            </a:pPr>
            <a:r>
              <a:rPr lang="ja-JP" altLang="en-US" dirty="0"/>
              <a:t>（脳の気が足りなければ、治療は肝から）</a:t>
            </a:r>
          </a:p>
          <a:p>
            <a:pPr marL="0" indent="0">
              <a:buNone/>
            </a:pPr>
            <a:endParaRPr lang="en-US" altLang="ja-JP" dirty="0"/>
          </a:p>
          <a:p>
            <a:pPr marL="0" indent="0">
              <a:buNone/>
            </a:pPr>
            <a:r>
              <a:rPr lang="ja-JP" altLang="en-US" dirty="0"/>
              <a:t>钱镜湖　　</a:t>
            </a:r>
            <a:r>
              <a:rPr lang="en-US" altLang="ja-JP" dirty="0"/>
              <a:t>《</a:t>
            </a:r>
            <a:r>
              <a:rPr lang="ja-JP" altLang="en-US" dirty="0"/>
              <a:t>辨证奇闻</a:t>
            </a:r>
            <a:r>
              <a:rPr lang="en-US" altLang="ja-JP" dirty="0"/>
              <a:t>》</a:t>
            </a:r>
            <a:r>
              <a:rPr lang="ja-JP" altLang="en-US" dirty="0"/>
              <a:t>　清 道光三年（</a:t>
            </a:r>
            <a:r>
              <a:rPr lang="en-US" altLang="ja-JP" dirty="0"/>
              <a:t>1823</a:t>
            </a:r>
            <a:r>
              <a:rPr lang="ja-JP" altLang="en-US" dirty="0"/>
              <a:t>）</a:t>
            </a:r>
          </a:p>
          <a:p>
            <a:pPr marL="0" indent="0">
              <a:buNone/>
            </a:pPr>
            <a:endParaRPr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6</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クリニカル・クエスチォン　</a:t>
            </a:r>
            <a:endParaRPr kumimoji="1" lang="ja-JP" altLang="en-US" dirty="0"/>
          </a:p>
        </p:txBody>
      </p:sp>
      <p:sp>
        <p:nvSpPr>
          <p:cNvPr id="3" name="コンテンツ プレースホルダ 2"/>
          <p:cNvSpPr>
            <a:spLocks noGrp="1"/>
          </p:cNvSpPr>
          <p:nvPr>
            <p:ph idx="1"/>
          </p:nvPr>
        </p:nvSpPr>
        <p:spPr>
          <a:xfrm>
            <a:off x="457200" y="1600200"/>
            <a:ext cx="8229600" cy="4525963"/>
          </a:xfrm>
        </p:spPr>
        <p:txBody>
          <a:bodyPr/>
          <a:lstStyle/>
          <a:p>
            <a:r>
              <a:rPr lang="ja-JP" altLang="en-US" dirty="0"/>
              <a:t>抑肝散以外で更に肝機能改善作用が優れたものが、更に脳に効果があるのではないか？</a:t>
            </a:r>
          </a:p>
          <a:p>
            <a:endParaRPr lang="en-US" altLang="ja-JP"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7</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392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これまでの知見</a:t>
            </a:r>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8</a:t>
            </a:fld>
            <a:endParaRPr kumimoji="1" lang="ja-JP" altLang="en-US" dirty="0"/>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971600" y="1666618"/>
            <a:ext cx="7272808" cy="3539430"/>
          </a:xfrm>
          <a:prstGeom prst="rect">
            <a:avLst/>
          </a:prstGeom>
          <a:noFill/>
        </p:spPr>
        <p:txBody>
          <a:bodyPr wrap="square" rtlCol="0">
            <a:spAutoFit/>
          </a:bodyPr>
          <a:lstStyle/>
          <a:p>
            <a:r>
              <a:rPr lang="ja-JP" altLang="en-US" sz="2800" dirty="0"/>
              <a:t>　「</a:t>
            </a:r>
            <a:r>
              <a:rPr lang="ja-JP" altLang="ja-JP" sz="2800" dirty="0"/>
              <a:t>田七及び杜仲を含む漢方養生食品の</a:t>
            </a:r>
            <a:r>
              <a:rPr lang="en-US" altLang="ja-JP" sz="2800" dirty="0"/>
              <a:t>YHK</a:t>
            </a:r>
            <a:r>
              <a:rPr lang="ja-JP" altLang="ja-JP" sz="2800" dirty="0"/>
              <a:t>はニューロフィラメントの発現、及び神経細胞の神経突起の伸長を含む神経細胞の分化・成長に有意な効果を有</a:t>
            </a:r>
            <a:r>
              <a:rPr lang="ja-JP" altLang="en-US" sz="2800" dirty="0"/>
              <a:t>した」</a:t>
            </a:r>
            <a:endParaRPr lang="en-US" altLang="ja-JP" sz="2800" dirty="0"/>
          </a:p>
          <a:p>
            <a:endParaRPr lang="en-US" altLang="ja-JP" sz="2800" dirty="0"/>
          </a:p>
          <a:p>
            <a:r>
              <a:rPr lang="ja-JP" altLang="en-US" sz="2800" dirty="0"/>
              <a:t>　「従って</a:t>
            </a:r>
            <a:r>
              <a:rPr lang="ja-JP" altLang="ja-JP" sz="2800" dirty="0"/>
              <a:t>認知症もしくはその心理症状、又は神経変性疾患の予防もしくは治療に優れた効果を有することが期待される</a:t>
            </a:r>
            <a:r>
              <a:rPr lang="ja-JP" altLang="en-US" sz="2800" dirty="0"/>
              <a:t>」</a:t>
            </a:r>
            <a:endParaRPr lang="en-US" altLang="ja-JP" sz="2800" dirty="0"/>
          </a:p>
        </p:txBody>
      </p:sp>
      <p:sp>
        <p:nvSpPr>
          <p:cNvPr id="3" name="テキスト ボックス 2"/>
          <p:cNvSpPr txBox="1"/>
          <p:nvPr/>
        </p:nvSpPr>
        <p:spPr>
          <a:xfrm>
            <a:off x="4576348" y="5738038"/>
            <a:ext cx="4108817" cy="369332"/>
          </a:xfrm>
          <a:prstGeom prst="rect">
            <a:avLst/>
          </a:prstGeom>
          <a:noFill/>
        </p:spPr>
        <p:txBody>
          <a:bodyPr wrap="none" rtlCol="0">
            <a:spAutoFit/>
          </a:bodyPr>
          <a:lstStyle/>
          <a:p>
            <a:r>
              <a:rPr lang="zh-CN" altLang="en-US" dirty="0">
                <a:latin typeface="ＭＳ Ｐゴシック" panose="020B0600070205080204" pitchFamily="50" charset="-128"/>
                <a:ea typeface="ＭＳ Ｐゴシック" panose="020B0600070205080204" pitchFamily="50" charset="-128"/>
              </a:rPr>
              <a:t>第</a:t>
            </a:r>
            <a:r>
              <a:rPr lang="en-US" altLang="zh-CN" dirty="0">
                <a:latin typeface="ＭＳ Ｐゴシック" panose="020B0600070205080204" pitchFamily="50" charset="-128"/>
                <a:ea typeface="ＭＳ Ｐゴシック" panose="020B0600070205080204" pitchFamily="50" charset="-128"/>
              </a:rPr>
              <a:t>20</a:t>
            </a:r>
            <a:r>
              <a:rPr lang="zh-CN" altLang="en-US" dirty="0">
                <a:latin typeface="ＭＳ Ｐゴシック" panose="020B0600070205080204" pitchFamily="50" charset="-128"/>
                <a:ea typeface="ＭＳ Ｐゴシック" panose="020B0600070205080204" pitchFamily="50" charset="-128"/>
              </a:rPr>
              <a:t>回日本補完代替医療学会学術集会</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8000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今回の検討方法−</a:t>
            </a:r>
            <a:r>
              <a:rPr lang="ja-JP" altLang="en-US" dirty="0"/>
              <a:t>１</a:t>
            </a:r>
            <a:endParaRPr kumimoji="1" lang="ja-JP" altLang="en-US" dirty="0"/>
          </a:p>
        </p:txBody>
      </p:sp>
      <p:sp>
        <p:nvSpPr>
          <p:cNvPr id="3" name="コンテンツ プレースホルダ 2"/>
          <p:cNvSpPr>
            <a:spLocks noGrp="1"/>
          </p:cNvSpPr>
          <p:nvPr>
            <p:ph idx="1"/>
          </p:nvPr>
        </p:nvSpPr>
        <p:spPr>
          <a:xfrm>
            <a:off x="683568" y="1568062"/>
            <a:ext cx="8003232" cy="4525963"/>
          </a:xfrm>
        </p:spPr>
        <p:txBody>
          <a:bodyPr>
            <a:normAutofit/>
          </a:bodyPr>
          <a:lstStyle/>
          <a:p>
            <a:r>
              <a:rPr lang="ja-JP" altLang="en-US" dirty="0"/>
              <a:t>認知症簡易チェックの実施　（大友式認知症予測テスト</a:t>
            </a:r>
            <a:r>
              <a:rPr lang="en-US" altLang="ja-JP" dirty="0"/>
              <a:t>-</a:t>
            </a:r>
            <a:r>
              <a:rPr lang="ja-JP" altLang="en-US" dirty="0"/>
              <a:t>認知症予防財団 </a:t>
            </a:r>
            <a:r>
              <a:rPr lang="en-US" altLang="ja-JP" dirty="0"/>
              <a:t>HP </a:t>
            </a:r>
            <a:r>
              <a:rPr lang="ja-JP" altLang="en-US" dirty="0"/>
              <a:t>より抜粋）</a:t>
            </a:r>
          </a:p>
          <a:p>
            <a:r>
              <a:rPr lang="ja-JP" altLang="en-US" dirty="0"/>
              <a:t>田七、杜仲成分含有養生食品、養生片仔癀：</a:t>
            </a:r>
            <a:r>
              <a:rPr lang="en-US" altLang="ja-JP" dirty="0"/>
              <a:t>YHK</a:t>
            </a:r>
            <a:r>
              <a:rPr lang="ja-JP" altLang="en-US" dirty="0"/>
              <a:t>（協通事業、東京）の使用者に対しアンケート用紙を送付し、郵送により回収</a:t>
            </a:r>
          </a:p>
          <a:p>
            <a:endParaRPr lang="en-US" altLang="ja-JP" dirty="0"/>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1110</Words>
  <Application>Microsoft Office PowerPoint</Application>
  <PresentationFormat>画面に合わせる (4:3)</PresentationFormat>
  <Paragraphs>119</Paragraphs>
  <Slides>15</Slides>
  <Notes>2</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田七、杜仲を含む漢方養生食品の 認知症に対する効果の検証-２-</vt:lpstr>
      <vt:lpstr>背景</vt:lpstr>
      <vt:lpstr>背景</vt:lpstr>
      <vt:lpstr>抑肝散の脳細胞に対する効果</vt:lpstr>
      <vt:lpstr>クリニカル・クエスチォン　</vt:lpstr>
      <vt:lpstr>肝臓と脳の関係</vt:lpstr>
      <vt:lpstr>クリニカル・クエスチォン　</vt:lpstr>
      <vt:lpstr>これまでの知見</vt:lpstr>
      <vt:lpstr>今回の検討方法−１</vt:lpstr>
      <vt:lpstr>YHK使用者に対する認知症の効果</vt:lpstr>
      <vt:lpstr>今回の検討方法-2</vt:lpstr>
      <vt:lpstr>結果</vt:lpstr>
      <vt:lpstr>アミロイドβ凝集塊生成に対する評価</vt:lpstr>
      <vt:lpstr>Aβ の凝集塊生成後に対するYHK, BWの凝集塊解離効果</vt:lpstr>
      <vt:lpstr>結論</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Yamamoto</dc:creator>
  <cp:lastModifiedBy>shinhan sha</cp:lastModifiedBy>
  <cp:revision>84</cp:revision>
  <cp:lastPrinted>2019-10-11T01:17:37Z</cp:lastPrinted>
  <dcterms:created xsi:type="dcterms:W3CDTF">2017-09-29T02:27:13Z</dcterms:created>
  <dcterms:modified xsi:type="dcterms:W3CDTF">2019-12-03T21:31:03Z</dcterms:modified>
</cp:coreProperties>
</file>